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78" r:id="rId6"/>
    <p:sldId id="348" r:id="rId7"/>
    <p:sldId id="259" r:id="rId8"/>
    <p:sldId id="279" r:id="rId9"/>
    <p:sldId id="306" r:id="rId10"/>
    <p:sldId id="290" r:id="rId11"/>
    <p:sldId id="311" r:id="rId12"/>
    <p:sldId id="258" r:id="rId13"/>
    <p:sldId id="272" r:id="rId14"/>
    <p:sldId id="336" r:id="rId15"/>
    <p:sldId id="291" r:id="rId16"/>
    <p:sldId id="318" r:id="rId17"/>
    <p:sldId id="297" r:id="rId18"/>
    <p:sldId id="285" r:id="rId19"/>
    <p:sldId id="320" r:id="rId20"/>
    <p:sldId id="333" r:id="rId21"/>
    <p:sldId id="294" r:id="rId22"/>
    <p:sldId id="335" r:id="rId23"/>
    <p:sldId id="276" r:id="rId24"/>
    <p:sldId id="323" r:id="rId25"/>
    <p:sldId id="329" r:id="rId26"/>
    <p:sldId id="346" r:id="rId27"/>
    <p:sldId id="332" r:id="rId28"/>
    <p:sldId id="339" r:id="rId29"/>
    <p:sldId id="356" r:id="rId30"/>
    <p:sldId id="341" r:id="rId31"/>
    <p:sldId id="266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E2A"/>
    <a:srgbClr val="003366"/>
    <a:srgbClr val="000066"/>
    <a:srgbClr val="001F5C"/>
    <a:srgbClr val="000D26"/>
    <a:srgbClr val="336699"/>
    <a:srgbClr val="006699"/>
    <a:srgbClr val="70A8DA"/>
    <a:srgbClr val="35DEEB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F076D4-170A-4641-AACC-779826CA7AB7}" v="478" dt="2020-05-12T13:33:43.2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F46BE6-FC48-4BC6-9099-E1C723138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1E9BB9D-1362-4C2B-B82F-ACADEC1C5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F6E642-2BC9-4E37-BB4F-6AB2028EB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BC0B-5507-4611-AF2B-838DA8175727}" type="datetimeFigureOut">
              <a:rPr lang="fr-FR" smtClean="0"/>
              <a:t>13/05/2020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5E9C31-A0E2-49AC-BD06-737B61E3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04057F-19F5-4501-ACCD-9D68A5EF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319D-B7C3-44EE-976D-DE4C5CF8AE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35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A94CA-9B1A-4AFF-BDE1-A166C2AAE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BA9FCB8-CD5E-4EE6-8FD2-3D86945C9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6830A1-5778-4A43-AE9D-5D7DFAFB3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BC0B-5507-4611-AF2B-838DA8175727}" type="datetimeFigureOut">
              <a:rPr lang="fr-FR" smtClean="0"/>
              <a:t>13/05/2020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E972EA-0536-4FFA-9041-A3D83D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50C7C2-39AA-41EE-BC1A-7A111C73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319D-B7C3-44EE-976D-DE4C5CF8AE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498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690B2A0-E5DE-4452-9819-F137BC28C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124BB7A-5E2E-4573-AF1F-12F3AFE75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A45AA5-2BEF-4F2D-A93B-51F85B212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BC0B-5507-4611-AF2B-838DA8175727}" type="datetimeFigureOut">
              <a:rPr lang="fr-FR" smtClean="0"/>
              <a:t>13/05/2020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2952B3-06A7-4E3E-ABFF-2A03D208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F011A1-959F-4508-9D27-83EB9BCD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319D-B7C3-44EE-976D-DE4C5CF8AE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829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AE5768-4B7C-4301-B9E9-8618EE508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822DE5-B448-45D1-80AF-BF6B3D858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AAB281-2328-4D3E-AD65-DD7EA3AE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F8BE-A3B5-4A81-87A2-87AA84334B07}" type="datetimeFigureOut">
              <a:rPr lang="fr-BE" smtClean="0"/>
              <a:t>13-05-20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B6D5BA-76FA-4BE9-8381-D2E49E41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338CC0-3288-4E53-A49B-42DD4DB7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3476-7514-4716-AEBA-FAB3A1C73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4816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DA7BB-2511-4B28-88A9-FB9BC841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DD53E1-69E3-48EC-9819-3D8AFE3AD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17E2A7-AD27-425A-8797-9000C1697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F8BE-A3B5-4A81-87A2-87AA84334B07}" type="datetimeFigureOut">
              <a:rPr lang="fr-BE" smtClean="0"/>
              <a:t>13-05-20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005E46-CEE4-457F-80D2-93B3DE1AC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94F018-5047-482F-89CF-EF912282E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3476-7514-4716-AEBA-FAB3A1C73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155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BC22D-A78B-4D4C-9D80-90C1E65A0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8D6F27-F0C1-4C22-B163-E9E55A34F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2B52B7-592F-431C-B7B6-96F35CE47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F8BE-A3B5-4A81-87A2-87AA84334B07}" type="datetimeFigureOut">
              <a:rPr lang="fr-BE" smtClean="0"/>
              <a:t>13-05-20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FC51FA-4429-48E7-A7F3-C72685CF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8D3D7E-5446-44A1-9FC1-72ED9E25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3476-7514-4716-AEBA-FAB3A1C73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2306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DC8117-1685-4F15-A441-FB645FA73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4B1A7-AE63-4A97-BF12-040C48122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D4F096-5E57-4E2F-82C0-E88AAE7EB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3F31FA-E45A-43D3-ABAD-5646F0D5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F8BE-A3B5-4A81-87A2-87AA84334B07}" type="datetimeFigureOut">
              <a:rPr lang="fr-BE" smtClean="0"/>
              <a:t>13-05-20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9F065E-4388-471B-89A3-77424B1C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2BB245-2555-4697-9D5A-46125275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3476-7514-4716-AEBA-FAB3A1C73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2697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560322-38D1-4750-B6B4-319DE1A1F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008306-E182-4568-BCC0-8FB192159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8058716-8838-4103-8987-5AFA4CAA4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ED01D9-BD79-4B97-BB26-C9C51170C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072FAEB-9B95-46D5-AAB1-4BFBEAC40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5B17CE3-4FB3-41B1-A370-DF64E1C2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F8BE-A3B5-4A81-87A2-87AA84334B07}" type="datetimeFigureOut">
              <a:rPr lang="fr-BE" smtClean="0"/>
              <a:t>13-05-20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540F98C-FADB-4DEE-85C8-D62A9A35A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22F76CE-6293-4678-8663-DF1C82DC6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3476-7514-4716-AEBA-FAB3A1C73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3948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CB995-0529-48E6-8D4C-5575F785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4ABA662-4A5D-45EF-B673-DAC953C54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F8BE-A3B5-4A81-87A2-87AA84334B07}" type="datetimeFigureOut">
              <a:rPr lang="fr-BE" smtClean="0"/>
              <a:t>13-05-20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E50105-244F-4B88-9022-6B48B3AC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F36130-3D8A-45A0-9FDB-929079A6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3476-7514-4716-AEBA-FAB3A1C73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0190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265BDB4-F50E-4C1D-821B-3117721B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F8BE-A3B5-4A81-87A2-87AA84334B07}" type="datetimeFigureOut">
              <a:rPr lang="fr-BE" smtClean="0"/>
              <a:t>13-05-20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CA3036-E682-471D-94E1-4A0B37EA8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46850F-0793-4B2E-B858-6E20D2FC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3476-7514-4716-AEBA-FAB3A1C73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54881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EF5C83-23BA-4B61-A7A0-0B4432F8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E05268-A40A-42EB-B6F5-9A19D3997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7E5E44-4DF7-47F1-82AF-391B3EF23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71AA62-6410-49B5-8AC3-E6CE0B280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F8BE-A3B5-4A81-87A2-87AA84334B07}" type="datetimeFigureOut">
              <a:rPr lang="fr-BE" smtClean="0"/>
              <a:t>13-05-20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112A93-DA33-4742-B140-85BF69B04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A124D9-DCB1-409E-8DF2-860E4515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3476-7514-4716-AEBA-FAB3A1C73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124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17110A-E13F-4DD9-B7F5-1209A124D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39B499-A277-44D6-B187-A1EC0C869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CB030F-E0B1-4932-B3EE-F4931E12A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BC0B-5507-4611-AF2B-838DA8175727}" type="datetimeFigureOut">
              <a:rPr lang="fr-FR" smtClean="0"/>
              <a:t>13/05/2020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24259F-02BE-47EF-BA2C-C94C86E4B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E1FE57-A9CE-47FA-B348-6A500BEC5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319D-B7C3-44EE-976D-DE4C5CF8AE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082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C08468-DA1C-435E-A3CA-320EC9C06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5F89CC8-6095-4C9B-9E0E-3397F6655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8C48CE-6FDF-4B7F-BD3D-7B2379C6C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C683D5-1AAA-4C60-8067-2B471E53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F8BE-A3B5-4A81-87A2-87AA84334B07}" type="datetimeFigureOut">
              <a:rPr lang="fr-BE" smtClean="0"/>
              <a:t>13-05-20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2C803B-492A-4E4D-BBC2-2CF9E3073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1AB3EE-8E85-4B91-AFA4-E4D34EC46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3476-7514-4716-AEBA-FAB3A1C73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79773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0C3527-502D-474A-A29C-7B426BFA7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010CB3-336A-4265-939B-6450B31FA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811000-3C80-4D7E-893A-2A57AC4F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F8BE-A3B5-4A81-87A2-87AA84334B07}" type="datetimeFigureOut">
              <a:rPr lang="fr-BE" smtClean="0"/>
              <a:t>13-05-20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D0EB29-2591-4E12-AA4B-13C2D5DB7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FB390B-6CD9-4E8D-8BCE-FED69B05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3476-7514-4716-AEBA-FAB3A1C73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1343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A667BE1-DE77-428F-A0AD-2802BBBBE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183F762-AC84-4A47-B513-963165AF4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46F5BE-DC15-44CD-A5D3-3AEB6529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F8BE-A3B5-4A81-87A2-87AA84334B07}" type="datetimeFigureOut">
              <a:rPr lang="fr-BE" smtClean="0"/>
              <a:t>13-05-20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B49E1A-9ACB-44FF-B37A-0B056574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896EF3-6E3B-4258-89BB-038959D48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3476-7514-4716-AEBA-FAB3A1C73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381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F7FD5D-7EE3-49CC-9F2C-03685373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DB5EB8-A20F-4D99-A02A-D037BF919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328D89-99D3-4097-934D-B4586706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BC0B-5507-4611-AF2B-838DA8175727}" type="datetimeFigureOut">
              <a:rPr lang="fr-FR" smtClean="0"/>
              <a:t>13/05/2020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445328-1463-48EE-B68C-9E550D3D0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6F3102-777B-499C-96F8-6F45F754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319D-B7C3-44EE-976D-DE4C5CF8AE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97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6D1839-F638-4B75-97AA-D4BD4B117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9A6362-4ECF-4E45-BAAB-DB672BCC3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7C5611F-EAE8-48CB-94AB-D2BDD073F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80B5C5-A4F4-4075-B05E-64DBEC0A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BC0B-5507-4611-AF2B-838DA8175727}" type="datetimeFigureOut">
              <a:rPr lang="fr-FR" smtClean="0"/>
              <a:t>13/05/2020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631383-EDBB-47FA-8F75-BB9C4446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D4BF41-EA60-47BA-AD9B-98E07452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319D-B7C3-44EE-976D-DE4C5CF8AE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4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15F442-2B0F-497A-B9D3-4669F4A2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AD2740-31B0-4812-BE90-ECF2B6FB1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053952-581D-44A2-8295-FE510B448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20F179-4D3A-415F-BCB1-684F37A20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F0A6146-9302-4C5B-ACCC-7BA460488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2642D19-7946-4301-87B6-37FBAE2A5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BC0B-5507-4611-AF2B-838DA8175727}" type="datetimeFigureOut">
              <a:rPr lang="fr-FR" smtClean="0"/>
              <a:t>13/05/2020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E261642-CF96-4D5D-985F-F365F523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6738FD-8D03-4EE4-833B-A5461C25F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319D-B7C3-44EE-976D-DE4C5CF8AE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82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A3B784-B9A8-4BDD-98F4-B15426646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510E9F-05CB-4BCA-BDA7-169F88BD9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BC0B-5507-4611-AF2B-838DA8175727}" type="datetimeFigureOut">
              <a:rPr lang="fr-FR" smtClean="0"/>
              <a:t>13/05/2020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FE21C0-7F87-4AF5-B310-A153CF414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2D4D71-502E-47AD-A022-67C8F2C2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319D-B7C3-44EE-976D-DE4C5CF8AE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8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5CCF3F-B390-4A3C-B399-4F5E8FE4C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BC0B-5507-4611-AF2B-838DA8175727}" type="datetimeFigureOut">
              <a:rPr lang="fr-FR" smtClean="0"/>
              <a:t>13/05/2020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D731D1-3B3C-44FE-9BCF-46174AB3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2DF46E-BF66-4EC6-8B97-96F6829A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319D-B7C3-44EE-976D-DE4C5CF8AE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88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E99E52-DE49-42DB-9F82-94749427D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43C5A6-0BFD-45D0-9021-C99563560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186B99-AAEF-4CD9-B922-064695D48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A869A7-02E0-4E28-829A-114C31325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BC0B-5507-4611-AF2B-838DA8175727}" type="datetimeFigureOut">
              <a:rPr lang="fr-FR" smtClean="0"/>
              <a:t>13/05/2020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154CBD-27A7-4605-ACB4-BF9D3B2AA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140984-8696-47E2-A0E9-60660910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319D-B7C3-44EE-976D-DE4C5CF8AE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25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FC2DE3-D277-4A7C-B345-23E4DDCEE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319A864-2247-42DF-BE7A-EC0893AADF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9EA971-FD03-49EE-AE43-E7A6B96D9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3E1B2C-FE78-44E9-AB1A-7F5C135C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BC0B-5507-4611-AF2B-838DA8175727}" type="datetimeFigureOut">
              <a:rPr lang="fr-FR" smtClean="0"/>
              <a:t>13/05/2020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8790EF4-AB26-4FEA-8EE6-BA0263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654096-6F33-4296-97D4-78C1958C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319D-B7C3-44EE-976D-DE4C5CF8AE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7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FB8CBD4-F96D-4923-A327-404E8A38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7DB29C-39DE-47C6-98EF-5D6AFBA78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DDEA11-C249-4C7B-A5AB-02B49EBB9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9BC0B-5507-4611-AF2B-838DA8175727}" type="datetimeFigureOut">
              <a:rPr lang="fr-FR" smtClean="0"/>
              <a:t>13/05/2020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6E35D1-18B7-412A-9FFE-EC7BEADD2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85B78E-3205-4FEF-8A26-AAA5F7068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F319D-B7C3-44EE-976D-DE4C5CF8AE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26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7A09CD6-A4BA-4D63-8894-42A94E50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FE697E-A614-4394-B12B-EE9F94705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8BA815-784F-4659-A218-F3B570401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2F8BE-A3B5-4A81-87A2-87AA84334B07}" type="datetimeFigureOut">
              <a:rPr lang="fr-BE" smtClean="0"/>
              <a:t>13-05-20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5FBBAA-1BEC-4544-8D66-1F4217C37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801626-FF3D-42BE-BC1A-F8FD9DB84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83476-7514-4716-AEBA-FAB3A1C73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445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audio" Target="NULL" TargetMode="External"/><Relationship Id="rId7" Type="http://schemas.openxmlformats.org/officeDocument/2006/relationships/image" Target="../media/image3.jpeg"/><Relationship Id="rId12" Type="http://schemas.openxmlformats.org/officeDocument/2006/relationships/image" Target="../media/image8.jpe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1.jpeg"/><Relationship Id="rId10" Type="http://schemas.openxmlformats.org/officeDocument/2006/relationships/image" Target="../media/image6.jpeg"/><Relationship Id="rId4" Type="http://schemas.microsoft.com/office/2007/relationships/media" Target="../media/media2.mp3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FBB5B4E-B064-4E8B-8EDC-EBF906DA3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557" y="2393000"/>
            <a:ext cx="7148886" cy="20719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C2390DC-1894-4169-814E-B6F99A3B0139}"/>
              </a:ext>
            </a:extLst>
          </p:cNvPr>
          <p:cNvSpPr txBox="1"/>
          <p:nvPr/>
        </p:nvSpPr>
        <p:spPr>
          <a:xfrm>
            <a:off x="262119" y="3033874"/>
            <a:ext cx="214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Century Gothic" panose="020B0502020202020204" pitchFamily="34" charset="0"/>
              </a:rPr>
              <a:t>Médinam</a:t>
            </a:r>
            <a:endParaRPr lang="fr-FR" sz="2400" b="1" dirty="0">
              <a:latin typeface="Century Gothic" panose="020B0502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03983F0-8B6D-4571-8AE6-D37DC36F56A1}"/>
              </a:ext>
            </a:extLst>
          </p:cNvPr>
          <p:cNvSpPr txBox="1"/>
          <p:nvPr/>
        </p:nvSpPr>
        <p:spPr>
          <a:xfrm>
            <a:off x="4385633" y="503871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Conseillers </a:t>
            </a:r>
            <a:r>
              <a:rPr lang="fr-FR" sz="2400" b="1" dirty="0" err="1">
                <a:latin typeface="Century Gothic" panose="020B0502020202020204" pitchFamily="34" charset="0"/>
              </a:rPr>
              <a:t>Codiec</a:t>
            </a:r>
            <a:endParaRPr lang="fr-FR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4308959-1377-4ECA-B969-9336FE74262D}"/>
              </a:ext>
            </a:extLst>
          </p:cNvPr>
          <p:cNvSpPr txBox="1"/>
          <p:nvPr/>
        </p:nvSpPr>
        <p:spPr>
          <a:xfrm>
            <a:off x="8853055" y="48768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Cellule de soutien </a:t>
            </a:r>
          </a:p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pédagogique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95077B-AF7D-4614-921C-BFD046882AA6}"/>
              </a:ext>
            </a:extLst>
          </p:cNvPr>
          <p:cNvSpPr txBox="1"/>
          <p:nvPr/>
        </p:nvSpPr>
        <p:spPr>
          <a:xfrm>
            <a:off x="1059202" y="5419622"/>
            <a:ext cx="1753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FOCEF</a:t>
            </a:r>
          </a:p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CECAFOC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5AA1B1-2FFC-4FBC-82AF-FB67F6FB4EC7}"/>
              </a:ext>
            </a:extLst>
          </p:cNvPr>
          <p:cNvSpPr txBox="1"/>
          <p:nvPr/>
        </p:nvSpPr>
        <p:spPr>
          <a:xfrm>
            <a:off x="3006435" y="4809787"/>
            <a:ext cx="3041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Accompagnement</a:t>
            </a:r>
          </a:p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 PO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441058-8FB5-4808-88E7-02F3041E0AD3}"/>
              </a:ext>
            </a:extLst>
          </p:cNvPr>
          <p:cNvSpPr txBox="1"/>
          <p:nvPr/>
        </p:nvSpPr>
        <p:spPr>
          <a:xfrm>
            <a:off x="7646143" y="1433222"/>
            <a:ext cx="1953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Century Gothic" panose="020B0502020202020204" pitchFamily="34" charset="0"/>
              </a:rPr>
              <a:t>Oxylierre</a:t>
            </a:r>
            <a:endParaRPr lang="fr-FR" sz="2400" b="1" dirty="0">
              <a:latin typeface="Century Gothic" panose="020B0502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AB6C2C-C58B-4BBD-AB3D-A9874E86550A}"/>
              </a:ext>
            </a:extLst>
          </p:cNvPr>
          <p:cNvSpPr txBox="1"/>
          <p:nvPr/>
        </p:nvSpPr>
        <p:spPr>
          <a:xfrm>
            <a:off x="923337" y="1136503"/>
            <a:ext cx="1889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Direction diocésaine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F6556B9-4A4C-4212-91C5-EBE75D2BEB77}"/>
              </a:ext>
            </a:extLst>
          </p:cNvPr>
          <p:cNvSpPr txBox="1"/>
          <p:nvPr/>
        </p:nvSpPr>
        <p:spPr>
          <a:xfrm>
            <a:off x="10185326" y="3033874"/>
            <a:ext cx="156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Century Gothic" panose="020B0502020202020204" pitchFamily="34" charset="0"/>
              </a:rPr>
              <a:t>Sédicore</a:t>
            </a:r>
            <a:endParaRPr lang="fr-FR" sz="2400" b="1" dirty="0">
              <a:latin typeface="Century Gothic" panose="020B0502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AD8D02-7B64-4B31-B0F1-8A5A364C34F8}"/>
              </a:ext>
            </a:extLst>
          </p:cNvPr>
          <p:cNvSpPr txBox="1"/>
          <p:nvPr/>
        </p:nvSpPr>
        <p:spPr>
          <a:xfrm>
            <a:off x="6278342" y="5612635"/>
            <a:ext cx="2344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Service économique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B0AFC5-41FD-4A80-9A3C-66D06813B0E1}"/>
              </a:ext>
            </a:extLst>
          </p:cNvPr>
          <p:cNvSpPr txBox="1"/>
          <p:nvPr/>
        </p:nvSpPr>
        <p:spPr>
          <a:xfrm>
            <a:off x="9599634" y="414366"/>
            <a:ext cx="1799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Accueil  Secrétariat</a:t>
            </a:r>
          </a:p>
        </p:txBody>
      </p:sp>
    </p:spTree>
    <p:extLst>
      <p:ext uri="{BB962C8B-B14F-4D97-AF65-F5344CB8AC3E}">
        <p14:creationId xmlns:p14="http://schemas.microsoft.com/office/powerpoint/2010/main" val="2207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6CE388B-0239-4E08-AD2F-07B199834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75" b="15414"/>
          <a:stretch/>
        </p:blipFill>
        <p:spPr>
          <a:xfrm>
            <a:off x="-2333" y="5759"/>
            <a:ext cx="12191980" cy="6857990"/>
          </a:xfrm>
          <a:prstGeom prst="rect">
            <a:avLst/>
          </a:prstGeom>
        </p:spPr>
      </p:pic>
      <p:sp>
        <p:nvSpPr>
          <p:cNvPr id="20" name="Freeform: Shape 15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7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A5F3B-4544-4CAD-BD37-B566FF112CC3}"/>
              </a:ext>
            </a:extLst>
          </p:cNvPr>
          <p:cNvSpPr/>
          <p:nvPr/>
        </p:nvSpPr>
        <p:spPr>
          <a:xfrm>
            <a:off x="82514" y="791354"/>
            <a:ext cx="5441859" cy="1209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200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Comment se respecter 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aujourd’hui</a:t>
            </a: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?</a:t>
            </a:r>
            <a:endParaRPr kumimoji="0" lang="en-US" sz="36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BEB706-693E-4D73-9B88-32DD96FFEDED}"/>
              </a:ext>
            </a:extLst>
          </p:cNvPr>
          <p:cNvSpPr/>
          <p:nvPr/>
        </p:nvSpPr>
        <p:spPr>
          <a:xfrm>
            <a:off x="670580" y="2450719"/>
            <a:ext cx="4265726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Respect 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: n.m. (lat.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respectus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égard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).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Sentiment qui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porte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à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traiter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qqn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qqch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) avec de grands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égards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respectif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(qui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concerne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chaque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personne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résorber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l’échec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les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difficultés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?)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résoudre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(les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problèmes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? 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respirer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temps de confinement ?)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resplendir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(un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autre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regard ?)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responsable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(les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uns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des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autres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?)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DBC8AC-F9B8-4A45-9FE8-F8485C6EE2C2}"/>
              </a:ext>
            </a:extLst>
          </p:cNvPr>
          <p:cNvSpPr txBox="1"/>
          <p:nvPr/>
        </p:nvSpPr>
        <p:spPr>
          <a:xfrm>
            <a:off x="1447266" y="523589"/>
            <a:ext cx="245185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Que faire ?</a:t>
            </a:r>
          </a:p>
        </p:txBody>
      </p:sp>
    </p:spTree>
    <p:extLst>
      <p:ext uri="{BB962C8B-B14F-4D97-AF65-F5344CB8AC3E}">
        <p14:creationId xmlns:p14="http://schemas.microsoft.com/office/powerpoint/2010/main" val="6773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>
        <p14:reveal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06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 19" descr="Une image contenant homme, neige, jeu, couvert&#10;&#10;Description générée automatiquement">
            <a:extLst>
              <a:ext uri="{FF2B5EF4-FFF2-40B4-BE49-F238E27FC236}">
                <a16:creationId xmlns:a16="http://schemas.microsoft.com/office/drawing/2014/main" id="{C0C70209-D364-4E2F-AA97-A1C7F377F0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r="2180"/>
          <a:stretch/>
        </p:blipFill>
        <p:spPr>
          <a:xfrm>
            <a:off x="5833976" y="16950"/>
            <a:ext cx="6394152" cy="6857990"/>
          </a:xfrm>
          <a:prstGeom prst="rect">
            <a:avLst/>
          </a:prstGeom>
        </p:spPr>
      </p:pic>
      <p:grpSp>
        <p:nvGrpSpPr>
          <p:cNvPr id="124" name="Group 108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79564" y="0"/>
            <a:ext cx="6648564" cy="6858000"/>
            <a:chOff x="5705128" y="0"/>
            <a:chExt cx="6648564" cy="6858000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6AD5BE1-ADC5-44B9-AAFE-E1730AE5CAB6}"/>
              </a:ext>
            </a:extLst>
          </p:cNvPr>
          <p:cNvSpPr txBox="1"/>
          <p:nvPr/>
        </p:nvSpPr>
        <p:spPr>
          <a:xfrm>
            <a:off x="387964" y="454152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Et </a:t>
            </a:r>
            <a:r>
              <a:rPr lang="en-US" sz="3600" b="1" dirty="0" err="1">
                <a:latin typeface="Century Gothic" panose="020B0502020202020204" pitchFamily="34" charset="0"/>
                <a:ea typeface="+mj-ea"/>
                <a:cs typeface="+mj-cs"/>
              </a:rPr>
              <a:t>si</a:t>
            </a: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Century Gothic" panose="020B0502020202020204" pitchFamily="34" charset="0"/>
                <a:ea typeface="+mj-ea"/>
                <a:cs typeface="+mj-cs"/>
              </a:rPr>
              <a:t>c’était</a:t>
            </a: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 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5F1A8C-3030-425A-BDE7-62F60063AFF2}"/>
              </a:ext>
            </a:extLst>
          </p:cNvPr>
          <p:cNvSpPr txBox="1"/>
          <p:nvPr/>
        </p:nvSpPr>
        <p:spPr>
          <a:xfrm>
            <a:off x="375238" y="5005141"/>
            <a:ext cx="8551047" cy="74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Century Gothic" panose="020B0502020202020204" pitchFamily="34" charset="0"/>
              </a:rPr>
              <a:t>Respecter </a:t>
            </a:r>
            <a:r>
              <a:rPr lang="en-US" sz="3200" dirty="0" err="1">
                <a:latin typeface="Century Gothic" panose="020B0502020202020204" pitchFamily="34" charset="0"/>
              </a:rPr>
              <a:t>notre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hygiène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relationnelle</a:t>
            </a:r>
            <a:r>
              <a:rPr lang="en-US" sz="3200" dirty="0">
                <a:latin typeface="Century Gothic" panose="020B0502020202020204" pitchFamily="34" charset="0"/>
              </a:rPr>
              <a:t> …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7BB8A97-E1CB-4075-B964-9D958C45D8A2}"/>
              </a:ext>
            </a:extLst>
          </p:cNvPr>
          <p:cNvSpPr txBox="1"/>
          <p:nvPr/>
        </p:nvSpPr>
        <p:spPr>
          <a:xfrm>
            <a:off x="387964" y="2856862"/>
            <a:ext cx="730504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sz="3200" dirty="0">
                <a:latin typeface="Century Gothic" panose="020B0502020202020204" pitchFamily="34" charset="0"/>
              </a:rPr>
              <a:t>Aplanir les courbes d’inégalités pour en faire des lignes d’écoute</a:t>
            </a:r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B008AEA-7F70-4247-87D2-89AEF5C4C48D}"/>
              </a:ext>
            </a:extLst>
          </p:cNvPr>
          <p:cNvSpPr txBox="1"/>
          <p:nvPr/>
        </p:nvSpPr>
        <p:spPr>
          <a:xfrm>
            <a:off x="387964" y="3835591"/>
            <a:ext cx="6236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Masquer nos indifférences,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01ACF8E-FE65-4A34-B26F-6442BBB97ECA}"/>
              </a:ext>
            </a:extLst>
          </p:cNvPr>
          <p:cNvSpPr txBox="1"/>
          <p:nvPr/>
        </p:nvSpPr>
        <p:spPr>
          <a:xfrm>
            <a:off x="387964" y="4420366"/>
            <a:ext cx="637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Trouver les mots qui font sens,</a:t>
            </a:r>
          </a:p>
        </p:txBody>
      </p:sp>
    </p:spTree>
    <p:extLst>
      <p:ext uri="{BB962C8B-B14F-4D97-AF65-F5344CB8AC3E}">
        <p14:creationId xmlns:p14="http://schemas.microsoft.com/office/powerpoint/2010/main" val="36924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14:reveal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1" grpId="0"/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Un ado de 14 ans fabrique des masques pour les soignants avec ses ...">
            <a:extLst>
              <a:ext uri="{FF2B5EF4-FFF2-40B4-BE49-F238E27FC236}">
                <a16:creationId xmlns:a16="http://schemas.microsoft.com/office/drawing/2014/main" id="{5FCC4F1F-AAFB-47C7-9210-167537346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715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ing Strategies to Create Respect of Differences">
            <a:extLst>
              <a:ext uri="{FF2B5EF4-FFF2-40B4-BE49-F238E27FC236}">
                <a16:creationId xmlns:a16="http://schemas.microsoft.com/office/drawing/2014/main" id="{46AA083A-5AE6-4D77-9E2B-288EEF920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7225"/>
          <a:stretch/>
        </p:blipFill>
        <p:spPr bwMode="auto">
          <a:xfrm>
            <a:off x="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pledge to treat each other well at work | SuperFriend">
            <a:extLst>
              <a:ext uri="{FF2B5EF4-FFF2-40B4-BE49-F238E27FC236}">
                <a16:creationId xmlns:a16="http://schemas.microsoft.com/office/drawing/2014/main" id="{C3B14AAD-5C1E-40A6-87D7-A139EAC5E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1" b="1"/>
          <a:stretch/>
        </p:blipFill>
        <p:spPr bwMode="auto">
          <a:xfrm>
            <a:off x="6278969" y="3497360"/>
            <a:ext cx="5913031" cy="3364336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 proxémie ou les distances à garder vis-à-vis des autres">
            <a:extLst>
              <a:ext uri="{FF2B5EF4-FFF2-40B4-BE49-F238E27FC236}">
                <a16:creationId xmlns:a16="http://schemas.microsoft.com/office/drawing/2014/main" id="{300E6A91-E096-4603-A21D-328BC0706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2" r="-2" b="7760"/>
          <a:stretch/>
        </p:blipFill>
        <p:spPr bwMode="auto">
          <a:xfrm>
            <a:off x="0" y="3514991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4701AE0-8AD6-4F56-809B-2ED996106F3B}"/>
              </a:ext>
            </a:extLst>
          </p:cNvPr>
          <p:cNvSpPr txBox="1"/>
          <p:nvPr/>
        </p:nvSpPr>
        <p:spPr>
          <a:xfrm>
            <a:off x="5859777" y="2693056"/>
            <a:ext cx="6160164" cy="14549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750"/>
              </a:spcAft>
            </a:pPr>
            <a:r>
              <a:rPr lang="fr-FR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« Ce que vous voulez que les hommes fassent pour vous, faites-le de même pour eux. » (Luc 6 :31)</a:t>
            </a:r>
          </a:p>
        </p:txBody>
      </p:sp>
    </p:spTree>
    <p:extLst>
      <p:ext uri="{BB962C8B-B14F-4D97-AF65-F5344CB8AC3E}">
        <p14:creationId xmlns:p14="http://schemas.microsoft.com/office/powerpoint/2010/main" val="392093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5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ABC071-0D86-4268-94C6-B1D40F7ACB98}"/>
              </a:ext>
            </a:extLst>
          </p:cNvPr>
          <p:cNvSpPr/>
          <p:nvPr/>
        </p:nvSpPr>
        <p:spPr>
          <a:xfrm>
            <a:off x="6096000" y="4315860"/>
            <a:ext cx="5856592" cy="10217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Freeform: Shape 13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85EDE4-D29F-429D-A33D-DFDEDDE2B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" r="2" b="2"/>
          <a:stretch/>
        </p:blipFill>
        <p:spPr>
          <a:xfrm>
            <a:off x="20" y="10"/>
            <a:ext cx="5234499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0DDD9A4-4661-4717-8365-2733CC4B500F}"/>
              </a:ext>
            </a:extLst>
          </p:cNvPr>
          <p:cNvSpPr txBox="1"/>
          <p:nvPr/>
        </p:nvSpPr>
        <p:spPr>
          <a:xfrm>
            <a:off x="3893066" y="3884909"/>
            <a:ext cx="198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Respect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708ECE-535C-4307-9D17-E027BA63426E}"/>
              </a:ext>
            </a:extLst>
          </p:cNvPr>
          <p:cNvSpPr txBox="1"/>
          <p:nvPr/>
        </p:nvSpPr>
        <p:spPr>
          <a:xfrm>
            <a:off x="6022728" y="3101082"/>
            <a:ext cx="4663440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Aujourd’hui,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scandaleusement riches de nos différences, 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Pas de distance pour l’espérance !</a:t>
            </a:r>
          </a:p>
        </p:txBody>
      </p:sp>
    </p:spTree>
    <p:extLst>
      <p:ext uri="{BB962C8B-B14F-4D97-AF65-F5344CB8AC3E}">
        <p14:creationId xmlns:p14="http://schemas.microsoft.com/office/powerpoint/2010/main" val="3551367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250">
        <p14:reveal/>
      </p:transition>
    </mc:Choice>
    <mc:Fallback xmlns="">
      <p:transition spd="slow" advClick="0" advTm="7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FC4168D-C626-440F-AEB5-2248927B063D}"/>
              </a:ext>
            </a:extLst>
          </p:cNvPr>
          <p:cNvSpPr txBox="1"/>
          <p:nvPr/>
        </p:nvSpPr>
        <p:spPr>
          <a:xfrm>
            <a:off x="477424" y="273005"/>
            <a:ext cx="410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« Je n’ai plus de copain pour m’expliquer quand je ne comprends pas … »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27F1C4-64E4-4489-8AB9-0756320CD850}"/>
              </a:ext>
            </a:extLst>
          </p:cNvPr>
          <p:cNvSpPr/>
          <p:nvPr/>
        </p:nvSpPr>
        <p:spPr>
          <a:xfrm>
            <a:off x="100392" y="3243421"/>
            <a:ext cx="3029413" cy="1246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BE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« Chacun pour soi ! </a:t>
            </a:r>
          </a:p>
          <a:p>
            <a:pPr lvl="0" algn="ctr">
              <a:lnSpc>
                <a:spcPct val="107000"/>
              </a:lnSpc>
            </a:pPr>
            <a:r>
              <a:rPr lang="fr-BE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Du moment que moi je m’en sors ! »</a:t>
            </a:r>
            <a:endParaRPr lang="fr-FR" sz="2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DED0FF-FBE3-45E3-9B58-96642E4C4A7C}"/>
              </a:ext>
            </a:extLst>
          </p:cNvPr>
          <p:cNvSpPr/>
          <p:nvPr/>
        </p:nvSpPr>
        <p:spPr>
          <a:xfrm>
            <a:off x="8061962" y="349556"/>
            <a:ext cx="4130038" cy="1246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BE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« Je suis complètement largué et tout le monde s’en fout ! »</a:t>
            </a:r>
            <a:endParaRPr lang="fr-FR" sz="2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79BF9-98C8-4E46-AB8A-B52E1C0E59EE}"/>
              </a:ext>
            </a:extLst>
          </p:cNvPr>
          <p:cNvSpPr/>
          <p:nvPr/>
        </p:nvSpPr>
        <p:spPr>
          <a:xfrm>
            <a:off x="8581810" y="2257864"/>
            <a:ext cx="3509798" cy="1246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BE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« On ne peut pas sauver tout le monde ! »</a:t>
            </a:r>
            <a:endParaRPr lang="fr-FR" sz="2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90E9E7-EC45-4654-B62F-DB7603426869}"/>
              </a:ext>
            </a:extLst>
          </p:cNvPr>
          <p:cNvSpPr/>
          <p:nvPr/>
        </p:nvSpPr>
        <p:spPr>
          <a:xfrm>
            <a:off x="3049418" y="5337602"/>
            <a:ext cx="6093164" cy="124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BE" sz="24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Tant pis si certains élèves ne sont pas</a:t>
            </a:r>
          </a:p>
          <a:p>
            <a:pPr lvl="0" algn="ctr">
              <a:lnSpc>
                <a:spcPct val="107000"/>
              </a:lnSpc>
            </a:pPr>
            <a:r>
              <a:rPr lang="fr-BE" sz="24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équipés à la maison, on ne peut rien y faire… »</a:t>
            </a:r>
            <a:endParaRPr lang="fr-FR" sz="2400" b="1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 descr="Une image contenant extérieur, personne, femme, bâtiment&#10;&#10;Description générée automatiquement">
            <a:extLst>
              <a:ext uri="{FF2B5EF4-FFF2-40B4-BE49-F238E27FC236}">
                <a16:creationId xmlns:a16="http://schemas.microsoft.com/office/drawing/2014/main" id="{2017F8A1-220F-4986-84F9-C486744D7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51" y="3397516"/>
            <a:ext cx="2194560" cy="1463040"/>
          </a:xfrm>
          <a:prstGeom prst="rect">
            <a:avLst/>
          </a:prstGeom>
        </p:spPr>
      </p:pic>
      <p:pic>
        <p:nvPicPr>
          <p:cNvPr id="17" name="Image 16" descr="Une image contenant personne, fille, femme, petit&#10;&#10;Description générée automatiquement">
            <a:extLst>
              <a:ext uri="{FF2B5EF4-FFF2-40B4-BE49-F238E27FC236}">
                <a16:creationId xmlns:a16="http://schemas.microsoft.com/office/drawing/2014/main" id="{2F389F72-D771-4467-B077-0C13A626E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82" y="1780381"/>
            <a:ext cx="1950720" cy="14630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463AD52-53FA-4DB3-8558-A5F468D14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589" y="1486998"/>
            <a:ext cx="1719221" cy="171922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C51913F-E125-4C15-8BE0-ABF371C66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842" y="3397516"/>
            <a:ext cx="1824622" cy="1923250"/>
          </a:xfrm>
          <a:prstGeom prst="rect">
            <a:avLst/>
          </a:prstGeom>
        </p:spPr>
      </p:pic>
      <p:pic>
        <p:nvPicPr>
          <p:cNvPr id="25" name="Image 24" descr="Une image contenant femme, chemise, jeune&#10;&#10;Description générée automatiquement">
            <a:extLst>
              <a:ext uri="{FF2B5EF4-FFF2-40B4-BE49-F238E27FC236}">
                <a16:creationId xmlns:a16="http://schemas.microsoft.com/office/drawing/2014/main" id="{AF835337-AD6C-47DA-A92A-1ACBCE7ED3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31" y="1252696"/>
            <a:ext cx="1327150" cy="1990725"/>
          </a:xfrm>
          <a:prstGeom prst="rect">
            <a:avLst/>
          </a:prstGeom>
        </p:spPr>
      </p:pic>
      <p:pic>
        <p:nvPicPr>
          <p:cNvPr id="12" name="06__Si_C_Ã©tait_Ã_Refaire__Instrumental">
            <a:hlinkClick r:id="" action="ppaction://media"/>
            <a:extLst>
              <a:ext uri="{FF2B5EF4-FFF2-40B4-BE49-F238E27FC236}">
                <a16:creationId xmlns:a16="http://schemas.microsoft.com/office/drawing/2014/main" id="{EDCB79DF-1CA8-48E7-B897-4500F1D65B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3104" y="63836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personne, tenant, rouge, petit&#10;&#10;Description générée automatiquement">
            <a:extLst>
              <a:ext uri="{FF2B5EF4-FFF2-40B4-BE49-F238E27FC236}">
                <a16:creationId xmlns:a16="http://schemas.microsoft.com/office/drawing/2014/main" id="{DB2AFC9E-2A41-4552-B968-303428432B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r="18933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D05B8A-3198-4069-9CE0-6835859DCE6A}"/>
              </a:ext>
            </a:extLst>
          </p:cNvPr>
          <p:cNvSpPr txBox="1"/>
          <p:nvPr/>
        </p:nvSpPr>
        <p:spPr>
          <a:xfrm>
            <a:off x="362183" y="207692"/>
            <a:ext cx="4992624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Century Gothic" panose="020B0502020202020204" pitchFamily="34" charset="0"/>
                <a:ea typeface="+mj-ea"/>
                <a:cs typeface="+mj-cs"/>
              </a:rPr>
              <a:t>Que faire 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D7FFE0-7E0E-4EF0-B631-D05F62411435}"/>
              </a:ext>
            </a:extLst>
          </p:cNvPr>
          <p:cNvSpPr/>
          <p:nvPr/>
        </p:nvSpPr>
        <p:spPr>
          <a:xfrm>
            <a:off x="396621" y="2763889"/>
            <a:ext cx="5065776" cy="34023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Solidarité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 :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n.f.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1.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Dépendance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mutuelle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entre les hommes.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2.  Sentiment qui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pousse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les hommes à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s'accorder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une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aide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mutuelle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solide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il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faut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être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solide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pour les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autres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solive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l’enseignant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doit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être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une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« 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charpente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 »)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sollicitude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; solution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somatique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(le corps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est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important,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il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faut y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être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attentif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somatotrope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qu’est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l’enseignant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…)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539ED8-9AA3-4978-B3FB-9231E14A95D6}"/>
              </a:ext>
            </a:extLst>
          </p:cNvPr>
          <p:cNvSpPr/>
          <p:nvPr/>
        </p:nvSpPr>
        <p:spPr>
          <a:xfrm>
            <a:off x="158664" y="1016776"/>
            <a:ext cx="5769528" cy="1166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entury Gothic" panose="020B0502020202020204" pitchFamily="34" charset="0"/>
              </a:rPr>
              <a:t>Comment </a:t>
            </a:r>
            <a:r>
              <a:rPr lang="en-US" sz="3600" b="1" dirty="0" err="1">
                <a:latin typeface="Century Gothic" panose="020B0502020202020204" pitchFamily="34" charset="0"/>
              </a:rPr>
              <a:t>être</a:t>
            </a:r>
            <a:r>
              <a:rPr lang="en-US" sz="3600" b="1" dirty="0"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latin typeface="Century Gothic" panose="020B0502020202020204" pitchFamily="34" charset="0"/>
              </a:rPr>
              <a:t>solidaires</a:t>
            </a:r>
            <a:r>
              <a:rPr lang="en-US" sz="3600" b="1" dirty="0">
                <a:latin typeface="Century Gothic" panose="020B0502020202020204" pitchFamily="34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latin typeface="Century Gothic" panose="020B0502020202020204" pitchFamily="34" charset="0"/>
              </a:rPr>
              <a:t>aujourd’hui</a:t>
            </a:r>
            <a:r>
              <a:rPr lang="en-US" sz="3600" b="1" dirty="0"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102B760-7E17-407F-92A6-AC82A3AF4025}"/>
              </a:ext>
            </a:extLst>
          </p:cNvPr>
          <p:cNvSpPr txBox="1"/>
          <p:nvPr/>
        </p:nvSpPr>
        <p:spPr>
          <a:xfrm>
            <a:off x="-13541" y="966545"/>
            <a:ext cx="19960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692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14:reveal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fficher l’image source">
            <a:extLst>
              <a:ext uri="{FF2B5EF4-FFF2-40B4-BE49-F238E27FC236}">
                <a16:creationId xmlns:a16="http://schemas.microsoft.com/office/drawing/2014/main" id="{989FB107-E888-4A27-94D4-F7C208BBC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6A39FBF-4FEC-4361-8E16-14987DE27229}"/>
              </a:ext>
            </a:extLst>
          </p:cNvPr>
          <p:cNvSpPr txBox="1"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Et </a:t>
            </a:r>
            <a:r>
              <a:rPr lang="en-US" sz="3600" b="1" dirty="0" err="1">
                <a:latin typeface="Century Gothic" panose="020B0502020202020204" pitchFamily="34" charset="0"/>
                <a:ea typeface="+mj-ea"/>
                <a:cs typeface="+mj-cs"/>
              </a:rPr>
              <a:t>si</a:t>
            </a: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Century Gothic" panose="020B0502020202020204" pitchFamily="34" charset="0"/>
                <a:ea typeface="+mj-ea"/>
                <a:cs typeface="+mj-cs"/>
              </a:rPr>
              <a:t>c’était</a:t>
            </a: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 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235CE2-E3C0-46CC-993F-121130F7C4AA}"/>
              </a:ext>
            </a:extLst>
          </p:cNvPr>
          <p:cNvSpPr txBox="1"/>
          <p:nvPr/>
        </p:nvSpPr>
        <p:spPr>
          <a:xfrm>
            <a:off x="1110342" y="2887846"/>
            <a:ext cx="718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Se moucher dans son coude oui,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5B271B-C72E-4928-98E4-21D84C35D0DD}"/>
              </a:ext>
            </a:extLst>
          </p:cNvPr>
          <p:cNvSpPr txBox="1"/>
          <p:nvPr/>
        </p:nvSpPr>
        <p:spPr>
          <a:xfrm>
            <a:off x="1110343" y="3977640"/>
            <a:ext cx="718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Multiplier les micro-gestes d’amitié,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24F534-DAE6-4DE4-B9D2-60A015269696}"/>
              </a:ext>
            </a:extLst>
          </p:cNvPr>
          <p:cNvSpPr txBox="1"/>
          <p:nvPr/>
        </p:nvSpPr>
        <p:spPr>
          <a:xfrm>
            <a:off x="1110343" y="4575054"/>
            <a:ext cx="718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Une occasion de rendre service,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00C987-37EE-42B8-8AD2-C4A3CD11002B}"/>
              </a:ext>
            </a:extLst>
          </p:cNvPr>
          <p:cNvSpPr txBox="1"/>
          <p:nvPr/>
        </p:nvSpPr>
        <p:spPr>
          <a:xfrm>
            <a:off x="1110343" y="5172468"/>
            <a:ext cx="933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Une contagion de partage et de tendresse…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E8C0C3-3C92-40EF-B01F-BB05DB411A77}"/>
              </a:ext>
            </a:extLst>
          </p:cNvPr>
          <p:cNvSpPr/>
          <p:nvPr/>
        </p:nvSpPr>
        <p:spPr>
          <a:xfrm>
            <a:off x="1110342" y="3417835"/>
            <a:ext cx="53351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Se serrer les coudes aussi !</a:t>
            </a:r>
          </a:p>
        </p:txBody>
      </p:sp>
    </p:spTree>
    <p:extLst>
      <p:ext uri="{BB962C8B-B14F-4D97-AF65-F5344CB8AC3E}">
        <p14:creationId xmlns:p14="http://schemas.microsoft.com/office/powerpoint/2010/main" val="47140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14:reveal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5D5E392-4AA8-4132-A574-47D2E1C27564}"/>
              </a:ext>
            </a:extLst>
          </p:cNvPr>
          <p:cNvSpPr txBox="1"/>
          <p:nvPr/>
        </p:nvSpPr>
        <p:spPr>
          <a:xfrm>
            <a:off x="4561875" y="4911450"/>
            <a:ext cx="7048601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« Dieu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aime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celui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qui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donne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avec joie. »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 Co 9,7</a:t>
            </a:r>
          </a:p>
        </p:txBody>
      </p:sp>
      <p:pic>
        <p:nvPicPr>
          <p:cNvPr id="3076" name="Picture 4" descr="Las hormigas, maestras en tecnología">
            <a:extLst>
              <a:ext uri="{FF2B5EF4-FFF2-40B4-BE49-F238E27FC236}">
                <a16:creationId xmlns:a16="http://schemas.microsoft.com/office/drawing/2014/main" id="{171F03DC-CDDF-4C88-94C5-8F1A84F82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1" b="16076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rtenaire Solidarité Archives - Réseau Mom'Artre">
            <a:extLst>
              <a:ext uri="{FF2B5EF4-FFF2-40B4-BE49-F238E27FC236}">
                <a16:creationId xmlns:a16="http://schemas.microsoft.com/office/drawing/2014/main" id="{C0EAEB84-0AC0-4F5E-AEC3-F67569366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243"/>
          <a:stretch/>
        </p:blipFill>
        <p:spPr bwMode="auto">
          <a:xfrm>
            <a:off x="317634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8ED94B-63B6-4ACC-8D77-B75ACAA0A6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7" b="-3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96053EE-5FA6-435C-B468-B92D1958D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r="12687" b="-1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extérieur, personne, homme, voiture&#10;&#10;Description générée automatiquement">
            <a:extLst>
              <a:ext uri="{FF2B5EF4-FFF2-40B4-BE49-F238E27FC236}">
                <a16:creationId xmlns:a16="http://schemas.microsoft.com/office/drawing/2014/main" id="{49855E8B-D007-4825-A21F-D1C2A79CBE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r="1" b="3453"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4BE33B-F02E-4062-AEE4-15D088AF7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9934" y="5669980"/>
            <a:ext cx="6517266" cy="27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3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1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8568AA-2DFA-4BAE-935D-0D1ADF063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2" b="1"/>
          <a:stretch/>
        </p:blipFill>
        <p:spPr>
          <a:xfrm>
            <a:off x="20" y="10"/>
            <a:ext cx="5234499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E939044-C24D-4B55-A3FE-403636672D7B}"/>
              </a:ext>
            </a:extLst>
          </p:cNvPr>
          <p:cNvSpPr txBox="1"/>
          <p:nvPr/>
        </p:nvSpPr>
        <p:spPr>
          <a:xfrm>
            <a:off x="1036742" y="5214938"/>
            <a:ext cx="15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Solidarité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6B17CE-FA07-41C1-9B76-0B93771AEACC}"/>
              </a:ext>
            </a:extLst>
          </p:cNvPr>
          <p:cNvSpPr txBox="1"/>
          <p:nvPr/>
        </p:nvSpPr>
        <p:spPr>
          <a:xfrm>
            <a:off x="6096000" y="3429000"/>
            <a:ext cx="36967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Aujourd’hui, </a:t>
            </a:r>
          </a:p>
          <a:p>
            <a:r>
              <a:rPr lang="fr-FR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Solid’actions</a:t>
            </a:r>
            <a:r>
              <a:rPr lang="fr-FR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:</a:t>
            </a:r>
          </a:p>
          <a:p>
            <a:r>
              <a:rPr lang="fr-FR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L’entraide épidémique !</a:t>
            </a:r>
          </a:p>
        </p:txBody>
      </p:sp>
    </p:spTree>
    <p:extLst>
      <p:ext uri="{BB962C8B-B14F-4D97-AF65-F5344CB8AC3E}">
        <p14:creationId xmlns:p14="http://schemas.microsoft.com/office/powerpoint/2010/main" val="2908982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250">
        <p14:reveal/>
      </p:transition>
    </mc:Choice>
    <mc:Fallback xmlns="">
      <p:transition spd="slow" advClick="0" advTm="7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A10C27-71BB-4EA5-95C6-1B666AFC94C5}"/>
              </a:ext>
            </a:extLst>
          </p:cNvPr>
          <p:cNvSpPr/>
          <p:nvPr/>
        </p:nvSpPr>
        <p:spPr>
          <a:xfrm>
            <a:off x="1032286" y="89697"/>
            <a:ext cx="3133313" cy="1246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BE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«</a:t>
            </a:r>
            <a:r>
              <a:rPr lang="fr-BE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 </a:t>
            </a:r>
            <a:r>
              <a:rPr lang="fr-BE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J’ai perdu mes repères, je me sens insécurisé. »</a:t>
            </a:r>
            <a:endParaRPr lang="fr-FR" sz="2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94CD24-C45A-4FC5-B4F4-12079AFB929B}"/>
              </a:ext>
            </a:extLst>
          </p:cNvPr>
          <p:cNvSpPr/>
          <p:nvPr/>
        </p:nvSpPr>
        <p:spPr>
          <a:xfrm>
            <a:off x="6763046" y="269415"/>
            <a:ext cx="5093674" cy="1246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BE" sz="24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Les parents expriment leur inquiétude : leur fils n’a pas encore reçu de travail en géo ! »</a:t>
            </a:r>
            <a:endParaRPr lang="fr-FR" sz="2400" b="1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0C3DA5-BB1E-483B-89D0-3393F872B9EE}"/>
              </a:ext>
            </a:extLst>
          </p:cNvPr>
          <p:cNvSpPr/>
          <p:nvPr/>
        </p:nvSpPr>
        <p:spPr>
          <a:xfrm>
            <a:off x="8941148" y="2825481"/>
            <a:ext cx="3067972" cy="2036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BE" sz="2400" b="1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 Je me sens seul, je n’aurai plus de contact avec tous les élèves de ma classe. »</a:t>
            </a:r>
            <a:endParaRPr lang="fr-FR" sz="2400" b="1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DEDE3F-DD50-4397-AF4D-02C08C9043F2}"/>
              </a:ext>
            </a:extLst>
          </p:cNvPr>
          <p:cNvSpPr/>
          <p:nvPr/>
        </p:nvSpPr>
        <p:spPr>
          <a:xfrm>
            <a:off x="534301" y="2643820"/>
            <a:ext cx="2716550" cy="85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BE" sz="24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Mes collègues me manquent</a:t>
            </a:r>
            <a:r>
              <a:rPr lang="fr-BE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»</a:t>
            </a:r>
            <a:endParaRPr lang="fr-FR" sz="2000" b="1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2F680D-A085-491E-90BA-A8B7289C0BC0}"/>
              </a:ext>
            </a:extLst>
          </p:cNvPr>
          <p:cNvSpPr/>
          <p:nvPr/>
        </p:nvSpPr>
        <p:spPr>
          <a:xfrm>
            <a:off x="2190381" y="5487796"/>
            <a:ext cx="5104596" cy="124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BE" sz="24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Il n’y a pas de coordination entre nous. Ce sont les élèves qui en font les frais. »</a:t>
            </a:r>
            <a:endParaRPr lang="fr-FR" sz="2400" b="1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D833CAE-19D5-464C-A97F-1AEFCD8DF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133" y="1742315"/>
            <a:ext cx="5266119" cy="33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s sept premières leçons à tirer de la crise du coronavirus - Le ...">
            <a:extLst>
              <a:ext uri="{FF2B5EF4-FFF2-40B4-BE49-F238E27FC236}">
                <a16:creationId xmlns:a16="http://schemas.microsoft.com/office/drawing/2014/main" id="{348F17B3-0E1F-47ED-8B8C-9013083BE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684213"/>
            <a:ext cx="3092450" cy="1763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talie, Espagne, France…: la crise du coronavirus s'amplifie d ...">
            <a:extLst>
              <a:ext uri="{FF2B5EF4-FFF2-40B4-BE49-F238E27FC236}">
                <a16:creationId xmlns:a16="http://schemas.microsoft.com/office/drawing/2014/main" id="{0B942142-3D46-4843-8F96-596476B7C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4178300"/>
            <a:ext cx="3608388" cy="1993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ce au coronavirus, les 10 commandements à suivre en temps de ...">
            <a:extLst>
              <a:ext uri="{FF2B5EF4-FFF2-40B4-BE49-F238E27FC236}">
                <a16:creationId xmlns:a16="http://schemas.microsoft.com/office/drawing/2014/main" id="{5768AD30-F806-416B-9864-A37C93820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8" y="4178300"/>
            <a:ext cx="3609975" cy="1993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ronavirus en Belgique : &quot;Le sacrifice a ses limites&quot;, le ...">
            <a:extLst>
              <a:ext uri="{FF2B5EF4-FFF2-40B4-BE49-F238E27FC236}">
                <a16:creationId xmlns:a16="http://schemas.microsoft.com/office/drawing/2014/main" id="{D5BE833F-669F-46A7-9633-1FB488406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684213"/>
            <a:ext cx="3201988" cy="1763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ronavirus : comment aider le personnel soignant ? - Sciences et ...">
            <a:extLst>
              <a:ext uri="{FF2B5EF4-FFF2-40B4-BE49-F238E27FC236}">
                <a16:creationId xmlns:a16="http://schemas.microsoft.com/office/drawing/2014/main" id="{B92525E8-8411-4E43-9395-5F4DB2FD7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2530475"/>
            <a:ext cx="2114550" cy="1565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ronavirus : la Belgique s'interroge sur le nombre de décès">
            <a:extLst>
              <a:ext uri="{FF2B5EF4-FFF2-40B4-BE49-F238E27FC236}">
                <a16:creationId xmlns:a16="http://schemas.microsoft.com/office/drawing/2014/main" id="{2BBDFFB3-0770-4DDF-8E0C-16563600B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2530475"/>
            <a:ext cx="2389188" cy="1565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ronavirus en Belgique : mortalité, symptômes, transmission ...">
            <a:extLst>
              <a:ext uri="{FF2B5EF4-FFF2-40B4-BE49-F238E27FC236}">
                <a16:creationId xmlns:a16="http://schemas.microsoft.com/office/drawing/2014/main" id="{7A4FE35A-B39C-4D39-9A5F-C980A167E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813" y="2530475"/>
            <a:ext cx="2471738" cy="1565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élissa raconte comment son fils de 9 ans vit avec le coronavirus ...">
            <a:extLst>
              <a:ext uri="{FF2B5EF4-FFF2-40B4-BE49-F238E27FC236}">
                <a16:creationId xmlns:a16="http://schemas.microsoft.com/office/drawing/2014/main" id="{C47FCC28-3EC5-4106-9F59-AED18A56B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6" y="2530475"/>
            <a:ext cx="2844800" cy="1565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ermeture des écoles à cause du coronavirus : on en sait plus sur ...">
            <a:extLst>
              <a:ext uri="{FF2B5EF4-FFF2-40B4-BE49-F238E27FC236}">
                <a16:creationId xmlns:a16="http://schemas.microsoft.com/office/drawing/2014/main" id="{698908C8-21AC-4F5A-B4FF-A054FA005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684213"/>
            <a:ext cx="3609975" cy="1763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cole fermee : Site de la Ville de Crécy-la-Chapelle">
            <a:extLst>
              <a:ext uri="{FF2B5EF4-FFF2-40B4-BE49-F238E27FC236}">
                <a16:creationId xmlns:a16="http://schemas.microsoft.com/office/drawing/2014/main" id="{3441761C-3C1D-4DFC-ABEF-E5BA0646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4178300"/>
            <a:ext cx="2686050" cy="1993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742F94C">
            <a:hlinkClick r:id="" action="ppaction://media"/>
            <a:extLst>
              <a:ext uri="{FF2B5EF4-FFF2-40B4-BE49-F238E27FC236}">
                <a16:creationId xmlns:a16="http://schemas.microsoft.com/office/drawing/2014/main" id="{22A2ABF8-FFC7-4E70-A042-1EF0A63F9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5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01863" y="6312886"/>
            <a:ext cx="406400" cy="406400"/>
          </a:xfrm>
          <a:prstGeom prst="rect">
            <a:avLst/>
          </a:prstGeom>
        </p:spPr>
      </p:pic>
      <p:pic>
        <p:nvPicPr>
          <p:cNvPr id="13" name="06__Si_C_Ã©tait_Ã_Refaire__Instrumental">
            <a:hlinkClick r:id="" action="ppaction://media"/>
            <a:extLst>
              <a:ext uri="{FF2B5EF4-FFF2-40B4-BE49-F238E27FC236}">
                <a16:creationId xmlns:a16="http://schemas.microsoft.com/office/drawing/2014/main" id="{9D40BC40-56EF-4422-B307-34CD17F634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2608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5536422" y="6312886"/>
            <a:ext cx="639762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900">
        <p14:reveal/>
      </p:transition>
    </mc:Choice>
    <mc:Fallback xmlns="">
      <p:transition spd="slow" advClick="0" advTm="20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graffiti, assiette, alimentation&#10;&#10;Description générée automatiquement">
            <a:extLst>
              <a:ext uri="{FF2B5EF4-FFF2-40B4-BE49-F238E27FC236}">
                <a16:creationId xmlns:a16="http://schemas.microsoft.com/office/drawing/2014/main" id="{1C2FCD9E-9B6A-4291-96B6-7033AFBF1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015" b="2137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63C484D-7E44-4FEC-85AC-127E5C15DFA2}"/>
              </a:ext>
            </a:extLst>
          </p:cNvPr>
          <p:cNvSpPr txBox="1"/>
          <p:nvPr/>
        </p:nvSpPr>
        <p:spPr>
          <a:xfrm>
            <a:off x="8486030" y="79977"/>
            <a:ext cx="4062643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Century Gothic" panose="020B0502020202020204" pitchFamily="34" charset="0"/>
                <a:ea typeface="+mj-ea"/>
                <a:cs typeface="+mj-cs"/>
              </a:rPr>
              <a:t>Que faire?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83603-1E06-47C6-9383-B11070C04F60}"/>
              </a:ext>
            </a:extLst>
          </p:cNvPr>
          <p:cNvSpPr/>
          <p:nvPr/>
        </p:nvSpPr>
        <p:spPr>
          <a:xfrm>
            <a:off x="7738750" y="2217006"/>
            <a:ext cx="4096006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Epanouissement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 : 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n.m. Fait de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s'épanouir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 -  Fig.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Epanouissement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d'un visage, son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rayonnement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dû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à la joie;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épatant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qui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va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suivre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…)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épauler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(le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véritable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épanouissement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éperdument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épauler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sans restriction)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éperonner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stimuler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l’élève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pour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qu’il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s’épanouisse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éphémère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(le coronavirus)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61DE80-B02A-48B4-AAE6-32A7B31033E6}"/>
              </a:ext>
            </a:extLst>
          </p:cNvPr>
          <p:cNvSpPr/>
          <p:nvPr/>
        </p:nvSpPr>
        <p:spPr>
          <a:xfrm>
            <a:off x="7225102" y="1019730"/>
            <a:ext cx="4491935" cy="1055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Century Gothic" panose="020B0502020202020204" pitchFamily="34" charset="0"/>
              </a:rPr>
              <a:t>Comment </a:t>
            </a:r>
            <a:r>
              <a:rPr lang="en-US" sz="3200" b="1" dirty="0" err="1">
                <a:latin typeface="Century Gothic" panose="020B0502020202020204" pitchFamily="34" charset="0"/>
              </a:rPr>
              <a:t>s’épanouir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latin typeface="Century Gothic" panose="020B0502020202020204" pitchFamily="34" charset="0"/>
              </a:rPr>
              <a:t>aujourd’hui</a:t>
            </a:r>
            <a:r>
              <a:rPr lang="en-US" sz="3200" b="1" dirty="0"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33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>
        <p14:reveal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133BC2EC-4353-414C-AE83-5F221B451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413" y="384"/>
            <a:ext cx="13236846" cy="69338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9A1012-159B-4359-9693-D15E9088E129}"/>
              </a:ext>
            </a:extLst>
          </p:cNvPr>
          <p:cNvSpPr txBox="1"/>
          <p:nvPr/>
        </p:nvSpPr>
        <p:spPr>
          <a:xfrm>
            <a:off x="4498678" y="621612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Et </a:t>
            </a:r>
            <a:r>
              <a:rPr lang="en-US" sz="3600" b="1" dirty="0" err="1">
                <a:latin typeface="Century Gothic" panose="020B0502020202020204" pitchFamily="34" charset="0"/>
                <a:ea typeface="+mj-ea"/>
                <a:cs typeface="+mj-cs"/>
              </a:rPr>
              <a:t>si</a:t>
            </a: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Century Gothic" panose="020B0502020202020204" pitchFamily="34" charset="0"/>
                <a:ea typeface="+mj-ea"/>
                <a:cs typeface="+mj-cs"/>
              </a:rPr>
              <a:t>c’était</a:t>
            </a: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 ….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11BAE5A-B2D3-4C26-9D1D-443638E52B1A}"/>
              </a:ext>
            </a:extLst>
          </p:cNvPr>
          <p:cNvSpPr txBox="1"/>
          <p:nvPr/>
        </p:nvSpPr>
        <p:spPr>
          <a:xfrm>
            <a:off x="2675885" y="3429000"/>
            <a:ext cx="10006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Choper le virus de l’invention et de la créativité,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28A2240-D950-4D04-8603-C830DEBC04AB}"/>
              </a:ext>
            </a:extLst>
          </p:cNvPr>
          <p:cNvSpPr txBox="1"/>
          <p:nvPr/>
        </p:nvSpPr>
        <p:spPr>
          <a:xfrm>
            <a:off x="4574878" y="2914148"/>
            <a:ext cx="10418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Être contagieux d’idées et de sourires,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E1A5DE3-69E9-46A5-BB73-6E307C8B407B}"/>
              </a:ext>
            </a:extLst>
          </p:cNvPr>
          <p:cNvSpPr txBox="1"/>
          <p:nvPr/>
        </p:nvSpPr>
        <p:spPr>
          <a:xfrm>
            <a:off x="3051302" y="3950850"/>
            <a:ext cx="981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Applaudir chaque jour nos réussites et succès,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185DF56-6D07-4773-9254-5CAC90683501}"/>
              </a:ext>
            </a:extLst>
          </p:cNvPr>
          <p:cNvSpPr txBox="1"/>
          <p:nvPr/>
        </p:nvSpPr>
        <p:spPr>
          <a:xfrm>
            <a:off x="3689371" y="5057475"/>
            <a:ext cx="8882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Prendre soin de nous et s’aimer sûrement !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B215C1C-4806-4088-BC55-5C9FB4BB3672}"/>
              </a:ext>
            </a:extLst>
          </p:cNvPr>
          <p:cNvSpPr txBox="1"/>
          <p:nvPr/>
        </p:nvSpPr>
        <p:spPr>
          <a:xfrm>
            <a:off x="4498678" y="4518399"/>
            <a:ext cx="807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  <a:ea typeface="+mj-ea"/>
                <a:cs typeface="+mj-cs"/>
              </a:rPr>
              <a:t>Être couronnés « rois de la débrouille »,</a:t>
            </a:r>
          </a:p>
        </p:txBody>
      </p:sp>
    </p:spTree>
    <p:extLst>
      <p:ext uri="{BB962C8B-B14F-4D97-AF65-F5344CB8AC3E}">
        <p14:creationId xmlns:p14="http://schemas.microsoft.com/office/powerpoint/2010/main" val="3204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14:reveal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  <p:bldP spid="28" grpId="0"/>
      <p:bldP spid="29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298BD0-4CD2-421E-A2C1-C27CC3B448AD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 1" descr="Une image contenant extérieur, personne, femme, debout&#10;&#10;Description générée automatiquement">
            <a:extLst>
              <a:ext uri="{FF2B5EF4-FFF2-40B4-BE49-F238E27FC236}">
                <a16:creationId xmlns:a16="http://schemas.microsoft.com/office/drawing/2014/main" id="{22CB86D7-F0B3-4D0C-942B-25FA3F7C1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55" r="-2" b="-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5" name="Image 4" descr="Une image contenant personne, assis, femme, gens&#10;&#10;Description générée automatiquement">
            <a:extLst>
              <a:ext uri="{FF2B5EF4-FFF2-40B4-BE49-F238E27FC236}">
                <a16:creationId xmlns:a16="http://schemas.microsoft.com/office/drawing/2014/main" id="{2CB61D0D-BBCD-4B0A-8D7E-D7D4429FD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" b="22406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3" name="Image 2" descr="Une image contenant table, en bois, assis, couteau&#10;&#10;Description générée automatiquement">
            <a:extLst>
              <a:ext uri="{FF2B5EF4-FFF2-40B4-BE49-F238E27FC236}">
                <a16:creationId xmlns:a16="http://schemas.microsoft.com/office/drawing/2014/main" id="{CA504CA2-B10F-4B6B-B816-E6F871EDF6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r="16008" b="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personne, extérieur, enfant, jeune&#10;&#10;Description générée automatiquement">
            <a:extLst>
              <a:ext uri="{FF2B5EF4-FFF2-40B4-BE49-F238E27FC236}">
                <a16:creationId xmlns:a16="http://schemas.microsoft.com/office/drawing/2014/main" id="{32A2CA39-FAFD-443A-A6FF-F6E5FF39FB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" r="2872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C66081-4C95-487C-A2E3-775E047C27A7}"/>
              </a:ext>
            </a:extLst>
          </p:cNvPr>
          <p:cNvSpPr/>
          <p:nvPr/>
        </p:nvSpPr>
        <p:spPr>
          <a:xfrm>
            <a:off x="5391108" y="4313045"/>
            <a:ext cx="60960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Calibri Light" panose="020F0302020204030204"/>
              </a:rPr>
              <a:t>« Le Seigneur </a:t>
            </a:r>
            <a:r>
              <a:rPr lang="en-US" sz="2800" b="1" dirty="0" err="1">
                <a:solidFill>
                  <a:srgbClr val="FFFFFF"/>
                </a:solidFill>
                <a:latin typeface="Calibri Light" panose="020F0302020204030204"/>
              </a:rPr>
              <a:t>est</a:t>
            </a:r>
            <a:r>
              <a:rPr lang="en-US" sz="2800" b="1" dirty="0">
                <a:solidFill>
                  <a:srgbClr val="FFFFFF"/>
                </a:solidFill>
                <a:latin typeface="Calibri Light" panose="020F0302020204030204"/>
              </a:rPr>
              <a:t> mon </a:t>
            </a:r>
            <a:r>
              <a:rPr lang="en-US" sz="2800" b="1" dirty="0" err="1">
                <a:solidFill>
                  <a:srgbClr val="FFFFFF"/>
                </a:solidFill>
                <a:latin typeface="Calibri Light" panose="020F0302020204030204"/>
              </a:rPr>
              <a:t>berger</a:t>
            </a:r>
            <a:r>
              <a:rPr lang="en-US" sz="2800" b="1" dirty="0">
                <a:solidFill>
                  <a:srgbClr val="FFFFFF"/>
                </a:solidFill>
                <a:latin typeface="Calibri Light" panose="020F0302020204030204"/>
              </a:rPr>
              <a:t>, je ne manque de </a:t>
            </a:r>
            <a:r>
              <a:rPr lang="en-US" sz="2800" b="1" dirty="0" err="1">
                <a:solidFill>
                  <a:srgbClr val="FFFFFF"/>
                </a:solidFill>
                <a:latin typeface="Calibri Light" panose="020F0302020204030204"/>
              </a:rPr>
              <a:t>rien</a:t>
            </a:r>
            <a:r>
              <a:rPr lang="en-US" sz="2800" b="1" dirty="0">
                <a:solidFill>
                  <a:srgbClr val="FFFFFF"/>
                </a:solidFill>
                <a:latin typeface="Calibri Light" panose="020F0302020204030204"/>
              </a:rPr>
              <a:t>. » Ps 133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B4C05B-8F1D-4394-BB4F-FB22BB823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821" y="5383387"/>
            <a:ext cx="6517266" cy="2711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98F58-DCDF-494B-BDE0-6AC7D6FA69D0}"/>
              </a:ext>
            </a:extLst>
          </p:cNvPr>
          <p:cNvSpPr/>
          <p:nvPr/>
        </p:nvSpPr>
        <p:spPr>
          <a:xfrm>
            <a:off x="7188200" y="44450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6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5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05B47E-1291-484B-8C9F-2AB49E4E168B}"/>
              </a:ext>
            </a:extLst>
          </p:cNvPr>
          <p:cNvSpPr/>
          <p:nvPr/>
        </p:nvSpPr>
        <p:spPr>
          <a:xfrm>
            <a:off x="5568747" y="3640254"/>
            <a:ext cx="6469528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30" name="Freeform: Shape 21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8568AA-2DFA-4BAE-935D-0D1ADF063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2" b="1"/>
          <a:stretch/>
        </p:blipFill>
        <p:spPr>
          <a:xfrm>
            <a:off x="0" y="0"/>
            <a:ext cx="5234499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AD0608-958C-4D73-A10E-136206A3E303}"/>
              </a:ext>
            </a:extLst>
          </p:cNvPr>
          <p:cNvSpPr txBox="1"/>
          <p:nvPr/>
        </p:nvSpPr>
        <p:spPr>
          <a:xfrm>
            <a:off x="0" y="2438400"/>
            <a:ext cx="179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Epanouissement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16AE51-2BF2-4B16-9638-97DA65A3B1BB}"/>
              </a:ext>
            </a:extLst>
          </p:cNvPr>
          <p:cNvSpPr txBox="1"/>
          <p:nvPr/>
        </p:nvSpPr>
        <p:spPr>
          <a:xfrm>
            <a:off x="5568747" y="4054594"/>
            <a:ext cx="62327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Aujourd’hui,</a:t>
            </a:r>
          </a:p>
          <a:p>
            <a:r>
              <a:rPr lang="fr-FR" sz="32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Elevons-nous les uns les autres:</a:t>
            </a:r>
          </a:p>
          <a:p>
            <a:r>
              <a:rPr lang="fr-FR" sz="3200" b="1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Ordonnance mutuelle 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6837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C531D03-E16C-40A4-8806-DCC15FEF0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653" y="0"/>
            <a:ext cx="12242653" cy="687259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03A349-5713-4610-8E35-A317D8D0FDBE}"/>
              </a:ext>
            </a:extLst>
          </p:cNvPr>
          <p:cNvSpPr txBox="1"/>
          <p:nvPr/>
        </p:nvSpPr>
        <p:spPr>
          <a:xfrm>
            <a:off x="3106241" y="100616"/>
            <a:ext cx="8078280" cy="6162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Pour </a:t>
            </a:r>
            <a:r>
              <a:rPr lang="en-US" sz="3600" b="1" dirty="0" err="1">
                <a:latin typeface="Century Gothic" panose="020B0502020202020204" pitchFamily="34" charset="0"/>
                <a:ea typeface="+mj-ea"/>
                <a:cs typeface="+mj-cs"/>
              </a:rPr>
              <a:t>l’école</a:t>
            </a: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Century Gothic" panose="020B0502020202020204" pitchFamily="34" charset="0"/>
                <a:ea typeface="+mj-ea"/>
                <a:cs typeface="+mj-cs"/>
              </a:rPr>
              <a:t>aujourd’hui</a:t>
            </a: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, </a:t>
            </a:r>
            <a:r>
              <a:rPr lang="en-US" sz="3600" b="1" dirty="0" err="1">
                <a:latin typeface="Century Gothic" panose="020B0502020202020204" pitchFamily="34" charset="0"/>
                <a:ea typeface="+mj-ea"/>
                <a:cs typeface="+mj-cs"/>
              </a:rPr>
              <a:t>Osons</a:t>
            </a:r>
            <a:r>
              <a:rPr lang="en-US" sz="3600" dirty="0">
                <a:latin typeface="Century Gothic" panose="020B0502020202020204" pitchFamily="34" charset="0"/>
                <a:ea typeface="+mj-ea"/>
                <a:cs typeface="+mj-cs"/>
              </a:rPr>
              <a:t>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E3647F-38CC-4CA6-B550-9C02B0526DF0}"/>
              </a:ext>
            </a:extLst>
          </p:cNvPr>
          <p:cNvSpPr txBox="1"/>
          <p:nvPr/>
        </p:nvSpPr>
        <p:spPr>
          <a:xfrm>
            <a:off x="1517476" y="1064340"/>
            <a:ext cx="10795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  <a:ea typeface="+mj-ea"/>
                <a:cs typeface="+mj-cs"/>
              </a:rPr>
              <a:t>Transmettre dans les airs des gouttelettes d’essentiel, invisibles pour nos yeux mais bonnes pour nos cœurs 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AB85D0-3156-48BA-8B94-A56A5F7B9BE4}"/>
              </a:ext>
            </a:extLst>
          </p:cNvPr>
          <p:cNvSpPr txBox="1"/>
          <p:nvPr/>
        </p:nvSpPr>
        <p:spPr>
          <a:xfrm>
            <a:off x="4177937" y="2141558"/>
            <a:ext cx="7733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latin typeface="Century Gothic" panose="020B0502020202020204" pitchFamily="34" charset="0"/>
                <a:ea typeface="+mj-ea"/>
                <a:cs typeface="+mj-cs"/>
              </a:rPr>
              <a:t>Rescuciter</a:t>
            </a:r>
            <a:r>
              <a:rPr lang="fr-FR" sz="3200" dirty="0">
                <a:latin typeface="Century Gothic" panose="020B0502020202020204" pitchFamily="34" charset="0"/>
                <a:ea typeface="+mj-ea"/>
                <a:cs typeface="+mj-cs"/>
              </a:rPr>
              <a:t> l’énergie vitale,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D8DF2D-9C75-4419-B4C5-86052617BD5C}"/>
              </a:ext>
            </a:extLst>
          </p:cNvPr>
          <p:cNvSpPr txBox="1"/>
          <p:nvPr/>
        </p:nvSpPr>
        <p:spPr>
          <a:xfrm>
            <a:off x="4177937" y="2757806"/>
            <a:ext cx="67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  <a:ea typeface="+mj-ea"/>
                <a:cs typeface="+mj-cs"/>
              </a:rPr>
              <a:t>Faire toute chose nouvelle,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C4EFF66-1C45-4284-BBDB-58C9A03DF72A}"/>
              </a:ext>
            </a:extLst>
          </p:cNvPr>
          <p:cNvSpPr txBox="1"/>
          <p:nvPr/>
        </p:nvSpPr>
        <p:spPr>
          <a:xfrm>
            <a:off x="4177937" y="3374054"/>
            <a:ext cx="7249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  <a:ea typeface="+mj-ea"/>
                <a:cs typeface="+mj-cs"/>
              </a:rPr>
              <a:t>Cultiver les </a:t>
            </a:r>
            <a:r>
              <a:rPr lang="fr-FR" sz="3200" dirty="0" err="1">
                <a:latin typeface="Century Gothic" panose="020B0502020202020204" pitchFamily="34" charset="0"/>
                <a:ea typeface="+mj-ea"/>
                <a:cs typeface="+mj-cs"/>
              </a:rPr>
              <a:t>anti-corps</a:t>
            </a:r>
            <a:r>
              <a:rPr lang="fr-FR" sz="3200" dirty="0">
                <a:latin typeface="Century Gothic" panose="020B0502020202020204" pitchFamily="34" charset="0"/>
                <a:ea typeface="+mj-ea"/>
                <a:cs typeface="+mj-cs"/>
              </a:rPr>
              <a:t> de l’espoir,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98B14D9-33F3-4E9E-905D-2CCE43B85AA7}"/>
              </a:ext>
            </a:extLst>
          </p:cNvPr>
          <p:cNvSpPr txBox="1"/>
          <p:nvPr/>
        </p:nvSpPr>
        <p:spPr>
          <a:xfrm>
            <a:off x="314235" y="4052026"/>
            <a:ext cx="939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  <a:ea typeface="+mj-ea"/>
                <a:cs typeface="+mj-cs"/>
              </a:rPr>
              <a:t>Nous sommes des chercheurs de pépites d’or !</a:t>
            </a:r>
          </a:p>
        </p:txBody>
      </p:sp>
    </p:spTree>
    <p:extLst>
      <p:ext uri="{BB962C8B-B14F-4D97-AF65-F5344CB8AC3E}">
        <p14:creationId xmlns:p14="http://schemas.microsoft.com/office/powerpoint/2010/main" val="30601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7000">
        <p14:reveal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95F3549-C7D1-40D8-8D0D-5608C9289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063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E3E2D7-5EBC-4F7B-9222-7B81EC9A8AB3}"/>
              </a:ext>
            </a:extLst>
          </p:cNvPr>
          <p:cNvSpPr/>
          <p:nvPr/>
        </p:nvSpPr>
        <p:spPr>
          <a:xfrm>
            <a:off x="721364" y="1248803"/>
            <a:ext cx="36880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Aujourd’hui,</a:t>
            </a:r>
          </a:p>
          <a:p>
            <a:pPr lvl="0" algn="ctr"/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Qui que tu sois, …</a:t>
            </a:r>
          </a:p>
          <a:p>
            <a:pPr lvl="0" algn="ctr"/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Pas de barrière </a:t>
            </a:r>
          </a:p>
          <a:p>
            <a:pPr lvl="0" algn="ctr"/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pour  s’accueillir 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84019-C20C-4796-936D-F0F9A7AB4005}"/>
              </a:ext>
            </a:extLst>
          </p:cNvPr>
          <p:cNvSpPr/>
          <p:nvPr/>
        </p:nvSpPr>
        <p:spPr>
          <a:xfrm>
            <a:off x="6613064" y="4448669"/>
            <a:ext cx="6096000" cy="17297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Aujourd’hui,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Solid’actions</a:t>
            </a: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: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L’entraide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épidémique 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0698C9-E003-4EF7-8B5E-AD96BC2D8406}"/>
              </a:ext>
            </a:extLst>
          </p:cNvPr>
          <p:cNvSpPr/>
          <p:nvPr/>
        </p:nvSpPr>
        <p:spPr>
          <a:xfrm>
            <a:off x="6491144" y="951285"/>
            <a:ext cx="6339840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Aujourd’hui,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Scandaleusement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riches de nos différences …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Pas de distance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pour l’espérance 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AE1647-3B6A-4F3A-8322-EA88855E17F6}"/>
              </a:ext>
            </a:extLst>
          </p:cNvPr>
          <p:cNvSpPr/>
          <p:nvPr/>
        </p:nvSpPr>
        <p:spPr>
          <a:xfrm>
            <a:off x="187962" y="4344025"/>
            <a:ext cx="4754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Aujourd’hui,</a:t>
            </a:r>
          </a:p>
          <a:p>
            <a:pPr lvl="0" algn="ctr"/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Elevons-nous </a:t>
            </a:r>
          </a:p>
          <a:p>
            <a:pPr lvl="0" algn="ctr"/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les uns les autres :</a:t>
            </a:r>
          </a:p>
          <a:p>
            <a:pPr lvl="0" algn="ctr"/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Ordonnance</a:t>
            </a:r>
          </a:p>
          <a:p>
            <a:pPr lvl="0" algn="ctr"/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mutuelle !</a:t>
            </a:r>
          </a:p>
        </p:txBody>
      </p:sp>
    </p:spTree>
    <p:extLst>
      <p:ext uri="{BB962C8B-B14F-4D97-AF65-F5344CB8AC3E}">
        <p14:creationId xmlns:p14="http://schemas.microsoft.com/office/powerpoint/2010/main" val="2931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750">
        <p14:reveal/>
      </p:transition>
    </mc:Choice>
    <mc:Fallback xmlns="">
      <p:transition spd="slow" advClick="0" advTm="26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au, cerf-volant, volant, jeune&#10;&#10;Description générée automatiquement">
            <a:extLst>
              <a:ext uri="{FF2B5EF4-FFF2-40B4-BE49-F238E27FC236}">
                <a16:creationId xmlns:a16="http://schemas.microsoft.com/office/drawing/2014/main" id="{BE61993A-EFAD-4229-9526-0D278D15F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C56C74-BE7E-44CD-8D37-D34A69618765}"/>
              </a:ext>
            </a:extLst>
          </p:cNvPr>
          <p:cNvSpPr txBox="1"/>
          <p:nvPr/>
        </p:nvSpPr>
        <p:spPr>
          <a:xfrm>
            <a:off x="8193314" y="2757139"/>
            <a:ext cx="2804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Osons !</a:t>
            </a:r>
          </a:p>
        </p:txBody>
      </p:sp>
    </p:spTree>
    <p:extLst>
      <p:ext uri="{BB962C8B-B14F-4D97-AF65-F5344CB8AC3E}">
        <p14:creationId xmlns:p14="http://schemas.microsoft.com/office/powerpoint/2010/main" val="39030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FFFF99"/>
            </a:gs>
            <a:gs pos="70000">
              <a:srgbClr val="FFC000"/>
            </a:gs>
            <a:gs pos="100000">
              <a:srgbClr val="92D05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6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4D3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98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730FB74-7D0B-4360-B436-77E69BEAE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423" y="806754"/>
            <a:ext cx="4785086" cy="5243929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Résultat d’images pour école et masques covid 19">
            <a:extLst>
              <a:ext uri="{FF2B5EF4-FFF2-40B4-BE49-F238E27FC236}">
                <a16:creationId xmlns:a16="http://schemas.microsoft.com/office/drawing/2014/main" id="{C9A9B249-8C10-48BF-AEAF-56C77B20BCF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3059" y="1066470"/>
            <a:ext cx="3502643" cy="2335095"/>
          </a:xfrm>
          <a:prstGeom prst="rect">
            <a:avLst/>
          </a:prstGeom>
          <a:noFill/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C4DA7A-CB41-4E27-99BD-C57493B91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798" y="4446259"/>
            <a:ext cx="2809164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vre le deuil | Apprendre a vivre avec">
            <a:extLst>
              <a:ext uri="{FF2B5EF4-FFF2-40B4-BE49-F238E27FC236}">
                <a16:creationId xmlns:a16="http://schemas.microsoft.com/office/drawing/2014/main" id="{41654580-8D8E-4475-A483-60C96E4E6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234"/>
          <a:stretch/>
        </p:blipFill>
        <p:spPr bwMode="auto">
          <a:xfrm>
            <a:off x="868680" y="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5AC7586-77B8-49EC-B824-9DDA012F951A}"/>
              </a:ext>
            </a:extLst>
          </p:cNvPr>
          <p:cNvSpPr txBox="1"/>
          <p:nvPr/>
        </p:nvSpPr>
        <p:spPr>
          <a:xfrm>
            <a:off x="2785110" y="5386539"/>
            <a:ext cx="6321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avons une pensée toute particulière pour les personnes qui ont perdu un de leurs proches ou ont été en souffrance durant le confinement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9D790B-7E38-408C-96AD-7A93B6AB3353}"/>
              </a:ext>
            </a:extLst>
          </p:cNvPr>
          <p:cNvSpPr/>
          <p:nvPr/>
        </p:nvSpPr>
        <p:spPr>
          <a:xfrm>
            <a:off x="2897999" y="46437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fr-BE" dirty="0">
                <a:solidFill>
                  <a:prstClr val="white"/>
                </a:solidFill>
                <a:latin typeface="Century Gothic" panose="020B0502020202020204" pitchFamily="34" charset="0"/>
              </a:rPr>
              <a:t>Nous dédions ce montage à tous les acteurs de l’enseignement, saluant leurs idées fantastiques pour inventer encore et toujours nos écoles.</a:t>
            </a:r>
          </a:p>
        </p:txBody>
      </p:sp>
      <p:pic>
        <p:nvPicPr>
          <p:cNvPr id="3" name="06__Si_C_Ã©tait_Ã_Refaire__Instrumental">
            <a:hlinkClick r:id="" action="ppaction://media"/>
            <a:extLst>
              <a:ext uri="{FF2B5EF4-FFF2-40B4-BE49-F238E27FC236}">
                <a16:creationId xmlns:a16="http://schemas.microsoft.com/office/drawing/2014/main" id="{09EEA1AE-2864-40EF-818A-E42E0A9B0B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980"/>
                  <p14:fade out="2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3104" y="6383668"/>
            <a:ext cx="406400" cy="406400"/>
          </a:xfrm>
          <a:prstGeom prst="rect">
            <a:avLst/>
          </a:prstGeom>
        </p:spPr>
      </p:pic>
      <p:pic>
        <p:nvPicPr>
          <p:cNvPr id="7" name="06__Si_C_Ã©tait_Ã_Refaire__Instrumental">
            <a:hlinkClick r:id="" action="ppaction://media"/>
            <a:extLst>
              <a:ext uri="{FF2B5EF4-FFF2-40B4-BE49-F238E27FC236}">
                <a16:creationId xmlns:a16="http://schemas.microsoft.com/office/drawing/2014/main" id="{480666EF-3C1D-4C81-8EE7-D6DE6259E5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0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114459" y="6392528"/>
            <a:ext cx="639762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14:reveal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4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B6E139-CDB0-43C8-8235-A632E198C041}"/>
              </a:ext>
            </a:extLst>
          </p:cNvPr>
          <p:cNvSpPr/>
          <p:nvPr/>
        </p:nvSpPr>
        <p:spPr>
          <a:xfrm>
            <a:off x="9221830" y="5045023"/>
            <a:ext cx="2970170" cy="85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Je ne sais pas qui sera là … »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2429B7-998D-48CC-99BC-A09F75204228}"/>
              </a:ext>
            </a:extLst>
          </p:cNvPr>
          <p:cNvSpPr/>
          <p:nvPr/>
        </p:nvSpPr>
        <p:spPr>
          <a:xfrm>
            <a:off x="1303343" y="5524635"/>
            <a:ext cx="6811957" cy="85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Je n’aime pas porter ce masque, je ne crois pas qu’on va me reconnaître … 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79B10F-48C9-458F-AA11-8CC8A2835CF8}"/>
              </a:ext>
            </a:extLst>
          </p:cNvPr>
          <p:cNvSpPr/>
          <p:nvPr/>
        </p:nvSpPr>
        <p:spPr>
          <a:xfrm>
            <a:off x="6096000" y="380447"/>
            <a:ext cx="4195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J’ai peur qu’on aille trop </a:t>
            </a:r>
          </a:p>
          <a:p>
            <a:r>
              <a:rPr lang="fr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vite dans les matières. » </a:t>
            </a:r>
            <a:endParaRPr lang="fr-F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9F42FA-BBDB-4262-A224-2189F89AAE82}"/>
              </a:ext>
            </a:extLst>
          </p:cNvPr>
          <p:cNvSpPr/>
          <p:nvPr/>
        </p:nvSpPr>
        <p:spPr>
          <a:xfrm>
            <a:off x="229740" y="2805912"/>
            <a:ext cx="2147209" cy="1246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 J’ai peur de revoir mes élèves »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3C8351-E3D6-47A3-A484-01D6C721833B}"/>
              </a:ext>
            </a:extLst>
          </p:cNvPr>
          <p:cNvSpPr/>
          <p:nvPr/>
        </p:nvSpPr>
        <p:spPr>
          <a:xfrm>
            <a:off x="524922" y="384974"/>
            <a:ext cx="3704053" cy="86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L’école ne ressemble plus à l’école … » </a:t>
            </a:r>
            <a:endParaRPr lang="fr-FR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806810A-1235-49E0-AB93-5BABD4651C86}"/>
              </a:ext>
            </a:extLst>
          </p:cNvPr>
          <p:cNvSpPr txBox="1"/>
          <p:nvPr/>
        </p:nvSpPr>
        <p:spPr>
          <a:xfrm>
            <a:off x="8670524" y="1837582"/>
            <a:ext cx="2765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« 4m2 pour aider </a:t>
            </a:r>
          </a:p>
          <a:p>
            <a:r>
              <a:rPr lang="fr-FR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les plus faibles, </a:t>
            </a:r>
          </a:p>
          <a:p>
            <a:r>
              <a:rPr lang="fr-FR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quelle aubaine</a:t>
            </a:r>
            <a:r>
              <a:rPr lang="fr-FR" sz="2400" b="1" dirty="0"/>
              <a:t>! »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65270A5-681B-4C31-A218-807B23B88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917" y="1837582"/>
            <a:ext cx="2266384" cy="15226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F0DAC9F-0C40-42D4-A7BD-3311F341F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023" y="3536203"/>
            <a:ext cx="1787954" cy="1820267"/>
          </a:xfrm>
          <a:prstGeom prst="rect">
            <a:avLst/>
          </a:prstGeom>
        </p:spPr>
      </p:pic>
      <p:pic>
        <p:nvPicPr>
          <p:cNvPr id="17" name="Image 16" descr="Une image contenant personne, intérieur, tenant, habits&#10;&#10;Description générée automatiquement">
            <a:extLst>
              <a:ext uri="{FF2B5EF4-FFF2-40B4-BE49-F238E27FC236}">
                <a16:creationId xmlns:a16="http://schemas.microsoft.com/office/drawing/2014/main" id="{08358814-1A3D-4B6F-99E3-8065382FD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86" y="3541479"/>
            <a:ext cx="2219821" cy="15226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CA04562-0932-4D1F-A2C4-4B9FF6413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762" y="1604384"/>
            <a:ext cx="1786283" cy="1755800"/>
          </a:xfrm>
          <a:prstGeom prst="rect">
            <a:avLst/>
          </a:prstGeom>
        </p:spPr>
      </p:pic>
      <p:pic>
        <p:nvPicPr>
          <p:cNvPr id="26" name="Image 25" descr="Une image contenant personne, garçon, petit, jeune&#10;&#10;Description générée automatiquement">
            <a:extLst>
              <a:ext uri="{FF2B5EF4-FFF2-40B4-BE49-F238E27FC236}">
                <a16:creationId xmlns:a16="http://schemas.microsoft.com/office/drawing/2014/main" id="{CEB5DF14-CD87-45F4-80FB-6E5846A12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99" y="3536203"/>
            <a:ext cx="2101254" cy="139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0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14:reveal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r l’image source">
            <a:extLst>
              <a:ext uri="{FF2B5EF4-FFF2-40B4-BE49-F238E27FC236}">
                <a16:creationId xmlns:a16="http://schemas.microsoft.com/office/drawing/2014/main" id="{631CAE10-84E3-48F1-ABCA-FA939C192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r="20274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B326995-7A8E-44A1-B57E-9000D741FF80}"/>
              </a:ext>
            </a:extLst>
          </p:cNvPr>
          <p:cNvSpPr txBox="1"/>
          <p:nvPr/>
        </p:nvSpPr>
        <p:spPr>
          <a:xfrm>
            <a:off x="7328218" y="717877"/>
            <a:ext cx="4755636" cy="1650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b="1" dirty="0">
              <a:solidFill>
                <a:srgbClr val="DD7255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100" b="1" dirty="0">
                <a:latin typeface="Century Gothic" panose="020B0502020202020204" pitchFamily="34" charset="0"/>
                <a:ea typeface="+mj-ea"/>
                <a:cs typeface="+mj-cs"/>
              </a:rPr>
              <a:t>Comment </a:t>
            </a:r>
            <a:r>
              <a:rPr lang="en-US" sz="11100" b="1" dirty="0" err="1">
                <a:latin typeface="Century Gothic" panose="020B0502020202020204" pitchFamily="34" charset="0"/>
                <a:ea typeface="+mj-ea"/>
                <a:cs typeface="+mj-cs"/>
              </a:rPr>
              <a:t>accueillir</a:t>
            </a:r>
            <a:r>
              <a:rPr lang="en-US" sz="11100" b="1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100" b="1" dirty="0" err="1">
                <a:latin typeface="Century Gothic" panose="020B0502020202020204" pitchFamily="34" charset="0"/>
                <a:ea typeface="+mj-ea"/>
                <a:cs typeface="+mj-cs"/>
              </a:rPr>
              <a:t>aujourd’hui</a:t>
            </a:r>
            <a:r>
              <a:rPr lang="en-US" sz="11100" b="1" dirty="0">
                <a:latin typeface="Century Gothic" panose="020B0502020202020204" pitchFamily="34" charset="0"/>
                <a:ea typeface="+mj-ea"/>
                <a:cs typeface="+mj-cs"/>
              </a:rPr>
              <a:t> 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3500B1-92F4-40D1-B174-5841953DCD08}"/>
              </a:ext>
            </a:extLst>
          </p:cNvPr>
          <p:cNvSpPr txBox="1"/>
          <p:nvPr/>
        </p:nvSpPr>
        <p:spPr>
          <a:xfrm>
            <a:off x="7674715" y="2233838"/>
            <a:ext cx="406264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Accueil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 : n.m. 1. Action, manière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d'accueillir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Un </a:t>
            </a: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accueil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très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chaleureux.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Accoucher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Socrate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: accoucheur des esprits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comme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l’enseignant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);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accro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rendre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les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élèves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accro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l’école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accroître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ça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c’est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l’éducation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: faire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croître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!) ;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accu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(recharger les batteries de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nos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élèves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de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nos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collègues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),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8ED6C3-22B8-47A0-A086-5062B6E6A6AD}"/>
              </a:ext>
            </a:extLst>
          </p:cNvPr>
          <p:cNvSpPr/>
          <p:nvPr/>
        </p:nvSpPr>
        <p:spPr>
          <a:xfrm>
            <a:off x="8566208" y="644298"/>
            <a:ext cx="210185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Century Gothic" panose="020B0502020202020204" pitchFamily="34" charset="0"/>
              </a:rPr>
              <a:t>Que faire ?</a:t>
            </a:r>
          </a:p>
        </p:txBody>
      </p:sp>
    </p:spTree>
    <p:extLst>
      <p:ext uri="{BB962C8B-B14F-4D97-AF65-F5344CB8AC3E}">
        <p14:creationId xmlns:p14="http://schemas.microsoft.com/office/powerpoint/2010/main" val="2848758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fficher l’image source">
            <a:extLst>
              <a:ext uri="{FF2B5EF4-FFF2-40B4-BE49-F238E27FC236}">
                <a16:creationId xmlns:a16="http://schemas.microsoft.com/office/drawing/2014/main" id="{0F6A593A-591A-4BEA-BF2E-84660EE1C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6" r="8994" b="1150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A77F55-5A00-4FCD-A2E8-082DB79D72D2}"/>
              </a:ext>
            </a:extLst>
          </p:cNvPr>
          <p:cNvSpPr txBox="1"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Et </a:t>
            </a:r>
            <a:r>
              <a:rPr lang="en-US" sz="3600" b="1" dirty="0" err="1">
                <a:latin typeface="Century Gothic" panose="020B0502020202020204" pitchFamily="34" charset="0"/>
                <a:ea typeface="+mj-ea"/>
                <a:cs typeface="+mj-cs"/>
              </a:rPr>
              <a:t>si</a:t>
            </a: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Century Gothic" panose="020B0502020202020204" pitchFamily="34" charset="0"/>
                <a:ea typeface="+mj-ea"/>
                <a:cs typeface="+mj-cs"/>
              </a:rPr>
              <a:t>c’était</a:t>
            </a: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 …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CB067D4-F786-4927-BA98-9E36F69122CE}"/>
              </a:ext>
            </a:extLst>
          </p:cNvPr>
          <p:cNvSpPr txBox="1"/>
          <p:nvPr/>
        </p:nvSpPr>
        <p:spPr>
          <a:xfrm>
            <a:off x="699135" y="5632414"/>
            <a:ext cx="6967918" cy="5847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Century Gothic" panose="020B0502020202020204" pitchFamily="34" charset="0"/>
              </a:rPr>
              <a:t>Se </a:t>
            </a:r>
            <a:r>
              <a:rPr lang="en-US" sz="3200" dirty="0" err="1">
                <a:latin typeface="Century Gothic" panose="020B0502020202020204" pitchFamily="34" charset="0"/>
              </a:rPr>
              <a:t>saluer</a:t>
            </a:r>
            <a:r>
              <a:rPr lang="en-US" sz="3200" dirty="0">
                <a:latin typeface="Century Gothic" panose="020B0502020202020204" pitchFamily="34" charset="0"/>
              </a:rPr>
              <a:t> avec le </a:t>
            </a:r>
            <a:r>
              <a:rPr lang="en-US" sz="3200" dirty="0" err="1">
                <a:latin typeface="Century Gothic" panose="020B0502020202020204" pitchFamily="34" charset="0"/>
              </a:rPr>
              <a:t>cœur</a:t>
            </a:r>
            <a:r>
              <a:rPr lang="en-US" sz="3200" dirty="0"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7E20D5-C2E7-4ADC-90AD-B73FF1214838}"/>
              </a:ext>
            </a:extLst>
          </p:cNvPr>
          <p:cNvSpPr txBox="1"/>
          <p:nvPr/>
        </p:nvSpPr>
        <p:spPr>
          <a:xfrm>
            <a:off x="699135" y="3405881"/>
            <a:ext cx="728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Séparés pour mieux se retrouver,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E709E1-7D9D-4ADB-B2C3-66489217BD0B}"/>
              </a:ext>
            </a:extLst>
          </p:cNvPr>
          <p:cNvSpPr txBox="1"/>
          <p:nvPr/>
        </p:nvSpPr>
        <p:spPr>
          <a:xfrm>
            <a:off x="699135" y="3934373"/>
            <a:ext cx="7717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Masquer nos inquiétudes et nos peurs,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2A4B81-26F2-45D9-B857-144F655483F7}"/>
              </a:ext>
            </a:extLst>
          </p:cNvPr>
          <p:cNvSpPr txBox="1"/>
          <p:nvPr/>
        </p:nvSpPr>
        <p:spPr>
          <a:xfrm>
            <a:off x="699135" y="4462864"/>
            <a:ext cx="7949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Un élan, un vaccin de bonne humeur,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77607A-0300-45B1-A6FD-F616CF8BD82B}"/>
              </a:ext>
            </a:extLst>
          </p:cNvPr>
          <p:cNvSpPr txBox="1"/>
          <p:nvPr/>
        </p:nvSpPr>
        <p:spPr>
          <a:xfrm>
            <a:off x="699135" y="5047639"/>
            <a:ext cx="7235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Se dire bonjour avec les yeux,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C017E00-1FA7-48A8-BB68-012DF4C127DF}"/>
              </a:ext>
            </a:extLst>
          </p:cNvPr>
          <p:cNvSpPr txBox="1"/>
          <p:nvPr/>
        </p:nvSpPr>
        <p:spPr>
          <a:xfrm>
            <a:off x="371094" y="714375"/>
            <a:ext cx="8481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D4E55EF-16E8-49B3-B977-FD094D95BCA0}"/>
              </a:ext>
            </a:extLst>
          </p:cNvPr>
          <p:cNvSpPr txBox="1"/>
          <p:nvPr/>
        </p:nvSpPr>
        <p:spPr>
          <a:xfrm>
            <a:off x="523494" y="866775"/>
            <a:ext cx="8481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47DD091-5A00-4E35-8231-9B550CD1643A}"/>
              </a:ext>
            </a:extLst>
          </p:cNvPr>
          <p:cNvSpPr txBox="1"/>
          <p:nvPr/>
        </p:nvSpPr>
        <p:spPr>
          <a:xfrm>
            <a:off x="371094" y="2357374"/>
            <a:ext cx="3438144" cy="3384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5498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4000">
        <p14:reveal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2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475667-7EE8-4883-BCCF-F96F3206C91F}"/>
              </a:ext>
            </a:extLst>
          </p:cNvPr>
          <p:cNvSpPr txBox="1"/>
          <p:nvPr/>
        </p:nvSpPr>
        <p:spPr>
          <a:xfrm>
            <a:off x="4631134" y="4946501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 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Exercez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l’hospitalité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les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envers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les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autres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sans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murmure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 » 1 P 4 : 9</a:t>
            </a:r>
          </a:p>
        </p:txBody>
      </p:sp>
      <p:pic>
        <p:nvPicPr>
          <p:cNvPr id="5" name="Picture 10" descr="elbow-bump-TES-Crisis - Leadership Vision">
            <a:extLst>
              <a:ext uri="{FF2B5EF4-FFF2-40B4-BE49-F238E27FC236}">
                <a16:creationId xmlns:a16="http://schemas.microsoft.com/office/drawing/2014/main" id="{7F751B30-B355-4DA0-8F78-2C85F2194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" b="-1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Images Gratuites : la personne, gens, fille, femme, la ...">
            <a:extLst>
              <a:ext uri="{FF2B5EF4-FFF2-40B4-BE49-F238E27FC236}">
                <a16:creationId xmlns:a16="http://schemas.microsoft.com/office/drawing/2014/main" id="{17B8FD5A-37E0-46B6-AC3D-0899217B3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252"/>
          <a:stretch/>
        </p:blipFill>
        <p:spPr bwMode="auto">
          <a:xfrm>
            <a:off x="317634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mment se dire bonjour sans s'infecter ? Petit tour du monde au ...">
            <a:extLst>
              <a:ext uri="{FF2B5EF4-FFF2-40B4-BE49-F238E27FC236}">
                <a16:creationId xmlns:a16="http://schemas.microsoft.com/office/drawing/2014/main" id="{ABF4F7A2-94C1-4C86-A2E3-0D8CD7444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0" r="9558" b="1"/>
          <a:stretch/>
        </p:blipFill>
        <p:spPr bwMode="auto">
          <a:xfrm>
            <a:off x="4202549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a Peur : comment accueillir ce virus contagieux ? - L'Optimisme">
            <a:extLst>
              <a:ext uri="{FF2B5EF4-FFF2-40B4-BE49-F238E27FC236}">
                <a16:creationId xmlns:a16="http://schemas.microsoft.com/office/drawing/2014/main" id="{00365BED-C918-4DA4-9BA2-266399A5F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36274" b="3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pprendre à dire bonjour">
            <a:extLst>
              <a:ext uri="{FF2B5EF4-FFF2-40B4-BE49-F238E27FC236}">
                <a16:creationId xmlns:a16="http://schemas.microsoft.com/office/drawing/2014/main" id="{F2D931A5-DE24-4E40-8937-16FD0D67B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 r="7464" b="1"/>
          <a:stretch/>
        </p:blipFill>
        <p:spPr bwMode="auto">
          <a:xfrm>
            <a:off x="317634" y="4525715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72EE10D-B8FC-48A5-BCF3-6715441DB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468" y="5672958"/>
            <a:ext cx="6517266" cy="27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8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3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85EDE4-D29F-429D-A33D-DFDEDDE2B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" r="2" b="2"/>
          <a:stretch/>
        </p:blipFill>
        <p:spPr>
          <a:xfrm>
            <a:off x="20" y="-19039"/>
            <a:ext cx="5232081" cy="6207750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B770C25-7BF7-4039-9693-8AB95D6EDC0A}"/>
              </a:ext>
            </a:extLst>
          </p:cNvPr>
          <p:cNvSpPr txBox="1"/>
          <p:nvPr/>
        </p:nvSpPr>
        <p:spPr>
          <a:xfrm>
            <a:off x="3161863" y="1220797"/>
            <a:ext cx="3128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Accueil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E7F36A-D7DE-4DC8-AB48-5D812139EEDB}"/>
              </a:ext>
            </a:extLst>
          </p:cNvPr>
          <p:cNvSpPr txBox="1"/>
          <p:nvPr/>
        </p:nvSpPr>
        <p:spPr>
          <a:xfrm>
            <a:off x="6096000" y="3312348"/>
            <a:ext cx="4378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Aujourd’hui,</a:t>
            </a:r>
          </a:p>
          <a:p>
            <a:r>
              <a:rPr lang="fr-FR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Qui que tu sois, …</a:t>
            </a:r>
          </a:p>
          <a:p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Pas de barrière pour s’accueillir !</a:t>
            </a:r>
          </a:p>
        </p:txBody>
      </p:sp>
    </p:spTree>
    <p:extLst>
      <p:ext uri="{BB962C8B-B14F-4D97-AF65-F5344CB8AC3E}">
        <p14:creationId xmlns:p14="http://schemas.microsoft.com/office/powerpoint/2010/main" val="1035031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250">
        <p14:reveal/>
      </p:transition>
    </mc:Choice>
    <mc:Fallback xmlns="">
      <p:transition spd="slow" advClick="0" advTm="7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F150202-0576-4211-A6E5-B9844A54C9C6}"/>
              </a:ext>
            </a:extLst>
          </p:cNvPr>
          <p:cNvSpPr txBox="1"/>
          <p:nvPr/>
        </p:nvSpPr>
        <p:spPr>
          <a:xfrm>
            <a:off x="44024" y="1324147"/>
            <a:ext cx="3692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Moi, je protège </a:t>
            </a:r>
          </a:p>
          <a:p>
            <a:pPr algn="ctr"/>
            <a:r>
              <a:rPr lang="fr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 enfants </a:t>
            </a:r>
          </a:p>
          <a:p>
            <a:pPr algn="ctr"/>
            <a:r>
              <a:rPr lang="fr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d’abord ! »</a:t>
            </a:r>
            <a:endParaRPr lang="fr-FR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FD2DAA-23A0-491C-B098-780339B5C93F}"/>
              </a:ext>
            </a:extLst>
          </p:cNvPr>
          <p:cNvSpPr/>
          <p:nvPr/>
        </p:nvSpPr>
        <p:spPr>
          <a:xfrm>
            <a:off x="8550424" y="493150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Je ne me sens plus soutenu… » </a:t>
            </a:r>
            <a:endParaRPr lang="fr-F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F9E11-BCB9-4C3F-A1DA-FB4E38E7FDB1}"/>
              </a:ext>
            </a:extLst>
          </p:cNvPr>
          <p:cNvSpPr/>
          <p:nvPr/>
        </p:nvSpPr>
        <p:spPr>
          <a:xfrm>
            <a:off x="249188" y="4608182"/>
            <a:ext cx="43482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Je n’ai pas cours en deuxième ni en rhéto, </a:t>
            </a:r>
          </a:p>
          <a:p>
            <a:pPr algn="ctr"/>
            <a:r>
              <a:rPr lang="fr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tant mieux ! </a:t>
            </a:r>
          </a:p>
          <a:p>
            <a:pPr algn="ctr"/>
            <a:r>
              <a:rPr lang="fr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 de chance pour ceux qui y vont … »</a:t>
            </a:r>
            <a:endParaRPr lang="fr-FR" sz="24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11608D-9B03-4BFB-90E3-CF0F4C179291}"/>
              </a:ext>
            </a:extLst>
          </p:cNvPr>
          <p:cNvSpPr txBox="1"/>
          <p:nvPr/>
        </p:nvSpPr>
        <p:spPr>
          <a:xfrm>
            <a:off x="7638749" y="5094023"/>
            <a:ext cx="307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« Tans pis pour ceux qui n’ont pas de masque !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0AB6040-2315-4C6A-B08F-C5306D671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159" y="2116094"/>
            <a:ext cx="1859729" cy="1789989"/>
          </a:xfrm>
          <a:prstGeom prst="rect">
            <a:avLst/>
          </a:prstGeom>
        </p:spPr>
      </p:pic>
      <p:pic>
        <p:nvPicPr>
          <p:cNvPr id="12" name="Image 11" descr="Une image contenant personne, rideau, intérieur, table&#10;&#10;Description générée automatiquement">
            <a:extLst>
              <a:ext uri="{FF2B5EF4-FFF2-40B4-BE49-F238E27FC236}">
                <a16:creationId xmlns:a16="http://schemas.microsoft.com/office/drawing/2014/main" id="{A73C9720-D3A3-4B81-BC8A-26A3C3F89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37" y="3011090"/>
            <a:ext cx="2282756" cy="1521243"/>
          </a:xfrm>
          <a:prstGeom prst="rect">
            <a:avLst/>
          </a:prstGeom>
        </p:spPr>
      </p:pic>
      <p:pic>
        <p:nvPicPr>
          <p:cNvPr id="18" name="Image 17" descr="Une image contenant personne, habits, fille, intérieur&#10;&#10;Description générée automatiquement">
            <a:extLst>
              <a:ext uri="{FF2B5EF4-FFF2-40B4-BE49-F238E27FC236}">
                <a16:creationId xmlns:a16="http://schemas.microsoft.com/office/drawing/2014/main" id="{D30C84EA-ABDF-436D-BBAC-154841296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08" y="3011089"/>
            <a:ext cx="2289110" cy="1521244"/>
          </a:xfrm>
          <a:prstGeom prst="rect">
            <a:avLst/>
          </a:prstGeom>
        </p:spPr>
      </p:pic>
      <p:pic>
        <p:nvPicPr>
          <p:cNvPr id="24" name="Image 23" descr="Une image contenant personne, fille, petit, jeune&#10;&#10;Description générée automatiquement">
            <a:extLst>
              <a:ext uri="{FF2B5EF4-FFF2-40B4-BE49-F238E27FC236}">
                <a16:creationId xmlns:a16="http://schemas.microsoft.com/office/drawing/2014/main" id="{DE57D635-2971-4C00-9997-5C281EB3C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08" y="1413999"/>
            <a:ext cx="2289758" cy="1521242"/>
          </a:xfrm>
          <a:prstGeom prst="rect">
            <a:avLst/>
          </a:prstGeom>
        </p:spPr>
      </p:pic>
      <p:pic>
        <p:nvPicPr>
          <p:cNvPr id="8" name="Image 7" descr="Une image contenant personne, homme, debout, posant&#10;&#10;Description générée automatiquement">
            <a:extLst>
              <a:ext uri="{FF2B5EF4-FFF2-40B4-BE49-F238E27FC236}">
                <a16:creationId xmlns:a16="http://schemas.microsoft.com/office/drawing/2014/main" id="{45F94835-E178-4A19-9965-C9BE3AB08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10" y="1413998"/>
            <a:ext cx="2280083" cy="152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6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750">
        <p14:reveal/>
      </p:transition>
    </mc:Choice>
    <mc:Fallback xmlns="">
      <p:transition spd="slow" advClick="0" advTm="7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CF3F64777D5648915EFAD817A076F7" ma:contentTypeVersion="13" ma:contentTypeDescription="Crée un document." ma:contentTypeScope="" ma:versionID="ed998fcd10a9d12bc8ba3b96c869c0d4">
  <xsd:schema xmlns:xsd="http://www.w3.org/2001/XMLSchema" xmlns:xs="http://www.w3.org/2001/XMLSchema" xmlns:p="http://schemas.microsoft.com/office/2006/metadata/properties" xmlns:ns3="f35afc3b-1982-45d6-aa40-72a892be4e84" xmlns:ns4="1c3f3e68-3dd8-41eb-a411-65cc88e90cca" targetNamespace="http://schemas.microsoft.com/office/2006/metadata/properties" ma:root="true" ma:fieldsID="570481728f6349619c8d0ab593d39e69" ns3:_="" ns4:_="">
    <xsd:import namespace="f35afc3b-1982-45d6-aa40-72a892be4e84"/>
    <xsd:import namespace="1c3f3e68-3dd8-41eb-a411-65cc88e90cc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afc3b-1982-45d6-aa40-72a892be4e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f3e68-3dd8-41eb-a411-65cc88e90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4F2D3B-7FFB-4A5C-BC06-8A467A045AC8}">
  <ds:schemaRefs>
    <ds:schemaRef ds:uri="http://schemas.microsoft.com/office/2006/metadata/properties"/>
    <ds:schemaRef ds:uri="1c3f3e68-3dd8-41eb-a411-65cc88e90cca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f35afc3b-1982-45d6-aa40-72a892be4e8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44C0160-24CF-4924-A3CE-F610534D3E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842DC5-C586-4274-AEEE-2A1235802A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5afc3b-1982-45d6-aa40-72a892be4e84"/>
    <ds:schemaRef ds:uri="1c3f3e68-3dd8-41eb-a411-65cc88e90c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</Words>
  <Application>Microsoft Office PowerPoint</Application>
  <PresentationFormat>Grand écran</PresentationFormat>
  <Paragraphs>143</Paragraphs>
  <Slides>27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Brigitte Piengeon</dc:creator>
  <cp:lastModifiedBy>Yannic Pieltain</cp:lastModifiedBy>
  <cp:revision>2</cp:revision>
  <dcterms:created xsi:type="dcterms:W3CDTF">2020-05-07T08:34:56Z</dcterms:created>
  <dcterms:modified xsi:type="dcterms:W3CDTF">2020-05-13T15:43:00Z</dcterms:modified>
</cp:coreProperties>
</file>